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Josefin Slab"/>
      <p:regular r:id="rId36"/>
      <p:bold r:id="rId37"/>
      <p:italic r:id="rId38"/>
      <p:boldItalic r:id="rId39"/>
    </p:embeddedFont>
    <p:embeddedFont>
      <p:font typeface="Anton"/>
      <p:regular r:id="rId40"/>
    </p:embeddedFont>
    <p:embeddedFont>
      <p:font typeface="Staatliches"/>
      <p:regular r:id="rId41"/>
    </p:embeddedFont>
    <p:embeddedFont>
      <p:font typeface="Anaheim"/>
      <p:regular r:id="rId42"/>
    </p:embeddedFont>
    <p:embeddedFont>
      <p:font typeface="Maven Pro"/>
      <p:regular r:id="rId43"/>
      <p:bold r:id="rId44"/>
    </p:embeddedFont>
    <p:embeddedFont>
      <p:font typeface="Abel"/>
      <p:regular r:id="rId45"/>
    </p:embeddedFont>
    <p:embeddedFont>
      <p:font typeface="Josefin Sans"/>
      <p:regular r:id="rId46"/>
      <p:bold r:id="rId47"/>
      <p:italic r:id="rId48"/>
      <p:boldItalic r:id="rId49"/>
    </p:embeddedFont>
    <p:embeddedFont>
      <p:font typeface="Unica On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227"/>
        <p:guide pos="297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nton-regular.fntdata"/><Relationship Id="rId42" Type="http://schemas.openxmlformats.org/officeDocument/2006/relationships/font" Target="fonts/Anaheim-regular.fntdata"/><Relationship Id="rId41" Type="http://schemas.openxmlformats.org/officeDocument/2006/relationships/font" Target="fonts/Staatliches-regular.fntdata"/><Relationship Id="rId44" Type="http://schemas.openxmlformats.org/officeDocument/2006/relationships/font" Target="fonts/MavenPro-bold.fntdata"/><Relationship Id="rId43" Type="http://schemas.openxmlformats.org/officeDocument/2006/relationships/font" Target="fonts/MavenPro-regular.fntdata"/><Relationship Id="rId46" Type="http://schemas.openxmlformats.org/officeDocument/2006/relationships/font" Target="fonts/JosefinSans-regular.fntdata"/><Relationship Id="rId45" Type="http://schemas.openxmlformats.org/officeDocument/2006/relationships/font" Target="fonts/Abe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JosefinSans-italic.fntdata"/><Relationship Id="rId47" Type="http://schemas.openxmlformats.org/officeDocument/2006/relationships/font" Target="fonts/JosefinSans-bold.fntdata"/><Relationship Id="rId49" Type="http://schemas.openxmlformats.org/officeDocument/2006/relationships/font" Target="fonts/Josefi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bold.fntdata"/><Relationship Id="rId36" Type="http://schemas.openxmlformats.org/officeDocument/2006/relationships/font" Target="fonts/JosefinSlab-regular.fntdata"/><Relationship Id="rId39" Type="http://schemas.openxmlformats.org/officeDocument/2006/relationships/font" Target="fonts/JosefinSlab-boldItalic.fntdata"/><Relationship Id="rId38" Type="http://schemas.openxmlformats.org/officeDocument/2006/relationships/font" Target="fonts/JosefinSlab-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UnicaOn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da2492a03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da2492a03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7b24a8d5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7b24a8d5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da2492a03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da2492a03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da2492a035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da2492a035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608d0fa1da_0_7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608d0fa1da_0_7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a2492a03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a2492a03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6202a3cc35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6202a3cc35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7b24a8d51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7b24a8d51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7b24a8d510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7b24a8d510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7b24a8d51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7b24a8d51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da2492a03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da2492a03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7b24a8d51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7b24a8d51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7b24a8d51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24a8d51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da2492a03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da2492a03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da2492a03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da2492a03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a2492a03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a2492a03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a2492a035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da2492a035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a2492a035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a2492a035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da2492a035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da2492a03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7b24a8d51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7b24a8d51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6202a3cc35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6202a3cc35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64156046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64156046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56e9a21c8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6e9a21c8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7b24a8d51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b24a8d51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7b24a8d510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7b24a8d510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7b24a8d5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b24a8d5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da2492a0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da2492a0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F3F3F3"/>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rgbClr val="F3F3F3"/>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rgbClr val="F3F3F3"/>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rgbClr val="F3F3F3"/>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rgbClr val="F3F3F3"/>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rgbClr val="F3F3F3"/>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rgbClr val="F3F3F3"/>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rgbClr val="F3F3F3"/>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0" sz="4800">
                <a:solidFill>
                  <a:srgbClr val="F3F3F3"/>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rgbClr val="F3F3F3"/>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rgbClr val="F3F3F3"/>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chemeClr val="accent3"/>
                </a:solidFill>
                <a:latin typeface="Anaheim"/>
                <a:ea typeface="Anaheim"/>
                <a:cs typeface="Anaheim"/>
                <a:sym typeface="Anaheim"/>
              </a:rPr>
              <a:t>CREDITS</a:t>
            </a:r>
            <a:r>
              <a:rPr lang="en" sz="900">
                <a:solidFill>
                  <a:schemeClr val="accent3"/>
                </a:solidFill>
                <a:latin typeface="Anaheim"/>
                <a:ea typeface="Anaheim"/>
                <a:cs typeface="Anaheim"/>
                <a:sym typeface="Anaheim"/>
              </a:rPr>
              <a:t>: This presentation template was created by </a:t>
            </a:r>
            <a:r>
              <a:rPr b="1" lang="en" sz="900">
                <a:solidFill>
                  <a:schemeClr val="accent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chemeClr val="accent3"/>
                </a:solidFill>
                <a:latin typeface="Anaheim"/>
                <a:ea typeface="Anaheim"/>
                <a:cs typeface="Anaheim"/>
                <a:sym typeface="Anaheim"/>
              </a:rPr>
              <a:t>, including icons by </a:t>
            </a:r>
            <a:r>
              <a:rPr b="1" lang="en" sz="900">
                <a:solidFill>
                  <a:schemeClr val="accent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chemeClr val="accent3"/>
                </a:solidFill>
                <a:latin typeface="Anaheim"/>
                <a:ea typeface="Anaheim"/>
                <a:cs typeface="Anaheim"/>
                <a:sym typeface="Anaheim"/>
              </a:rPr>
              <a:t>, and infographics &amp; images by </a:t>
            </a:r>
            <a:r>
              <a:rPr b="1" lang="en" sz="900">
                <a:solidFill>
                  <a:schemeClr val="accent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chemeClr val="accent3"/>
                </a:solidFill>
                <a:latin typeface="Anaheim"/>
                <a:ea typeface="Anaheim"/>
                <a:cs typeface="Anaheim"/>
                <a:sym typeface="Anaheim"/>
              </a:rPr>
              <a:t> </a:t>
            </a:r>
            <a:r>
              <a:rPr lang="en" sz="900">
                <a:solidFill>
                  <a:schemeClr val="accent3"/>
                </a:solidFill>
                <a:latin typeface="Anaheim"/>
                <a:ea typeface="Anaheim"/>
                <a:cs typeface="Anaheim"/>
                <a:sym typeface="Anaheim"/>
              </a:rPr>
              <a:t>and illustrations by</a:t>
            </a:r>
            <a:r>
              <a:rPr b="1" lang="en" sz="900">
                <a:solidFill>
                  <a:schemeClr val="accent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
        <p:nvSpPr>
          <p:cNvPr id="124" name="Google Shape;124;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5" name="Google Shape;125;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rgbClr val="EFEFEF"/>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rgbClr val="F3F3F3"/>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Thin"/>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Thin"/>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Thin"/>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rgbClr val="F3F3F3"/>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rgbClr val="F3F3F3"/>
              </a:buClr>
              <a:buSzPts val="1200"/>
              <a:buNone/>
              <a:defRPr b="0" sz="1200">
                <a:solidFill>
                  <a:srgbClr val="F3F3F3"/>
                </a:solidFill>
              </a:defRPr>
            </a:lvl2pPr>
            <a:lvl3pPr lvl="2" rtl="0">
              <a:spcBef>
                <a:spcPts val="0"/>
              </a:spcBef>
              <a:spcAft>
                <a:spcPts val="0"/>
              </a:spcAft>
              <a:buClr>
                <a:srgbClr val="F3F3F3"/>
              </a:buClr>
              <a:buSzPts val="1200"/>
              <a:buNone/>
              <a:defRPr b="0" sz="1200">
                <a:solidFill>
                  <a:srgbClr val="F3F3F3"/>
                </a:solidFill>
              </a:defRPr>
            </a:lvl3pPr>
            <a:lvl4pPr lvl="3" rtl="0">
              <a:spcBef>
                <a:spcPts val="0"/>
              </a:spcBef>
              <a:spcAft>
                <a:spcPts val="0"/>
              </a:spcAft>
              <a:buClr>
                <a:srgbClr val="F3F3F3"/>
              </a:buClr>
              <a:buSzPts val="1200"/>
              <a:buNone/>
              <a:defRPr b="0" sz="1200">
                <a:solidFill>
                  <a:srgbClr val="F3F3F3"/>
                </a:solidFill>
              </a:defRPr>
            </a:lvl4pPr>
            <a:lvl5pPr lvl="4" rtl="0">
              <a:spcBef>
                <a:spcPts val="0"/>
              </a:spcBef>
              <a:spcAft>
                <a:spcPts val="0"/>
              </a:spcAft>
              <a:buClr>
                <a:srgbClr val="F3F3F3"/>
              </a:buClr>
              <a:buSzPts val="1200"/>
              <a:buNone/>
              <a:defRPr b="0" sz="1200">
                <a:solidFill>
                  <a:srgbClr val="F3F3F3"/>
                </a:solidFill>
              </a:defRPr>
            </a:lvl5pPr>
            <a:lvl6pPr lvl="5" rtl="0">
              <a:spcBef>
                <a:spcPts val="0"/>
              </a:spcBef>
              <a:spcAft>
                <a:spcPts val="0"/>
              </a:spcAft>
              <a:buClr>
                <a:srgbClr val="F3F3F3"/>
              </a:buClr>
              <a:buSzPts val="1200"/>
              <a:buNone/>
              <a:defRPr b="0" sz="1200">
                <a:solidFill>
                  <a:srgbClr val="F3F3F3"/>
                </a:solidFill>
              </a:defRPr>
            </a:lvl6pPr>
            <a:lvl7pPr lvl="6" rtl="0">
              <a:spcBef>
                <a:spcPts val="0"/>
              </a:spcBef>
              <a:spcAft>
                <a:spcPts val="0"/>
              </a:spcAft>
              <a:buClr>
                <a:srgbClr val="F3F3F3"/>
              </a:buClr>
              <a:buSzPts val="1200"/>
              <a:buNone/>
              <a:defRPr b="0" sz="1200">
                <a:solidFill>
                  <a:srgbClr val="F3F3F3"/>
                </a:solidFill>
              </a:defRPr>
            </a:lvl7pPr>
            <a:lvl8pPr lvl="7" rtl="0">
              <a:spcBef>
                <a:spcPts val="0"/>
              </a:spcBef>
              <a:spcAft>
                <a:spcPts val="0"/>
              </a:spcAft>
              <a:buClr>
                <a:srgbClr val="F3F3F3"/>
              </a:buClr>
              <a:buSzPts val="1200"/>
              <a:buNone/>
              <a:defRPr b="0" sz="1200">
                <a:solidFill>
                  <a:srgbClr val="F3F3F3"/>
                </a:solidFill>
              </a:defRPr>
            </a:lvl8pPr>
            <a:lvl9pPr lvl="8" rtl="0">
              <a:spcBef>
                <a:spcPts val="0"/>
              </a:spcBef>
              <a:spcAft>
                <a:spcPts val="0"/>
              </a:spcAft>
              <a:buClr>
                <a:srgbClr val="F3F3F3"/>
              </a:buClr>
              <a:buSzPts val="1200"/>
              <a:buNone/>
              <a:defRPr b="0" sz="1200">
                <a:solidFill>
                  <a:srgbClr val="F3F3F3"/>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rgbClr val="F3F3F3"/>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rgbClr val="F3F3F3"/>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rgbClr val="F3F3F3"/>
              </a:buClr>
              <a:buSzPts val="1600"/>
              <a:buNone/>
              <a:defRPr sz="1600">
                <a:solidFill>
                  <a:srgbClr val="F3F3F3"/>
                </a:solidFill>
              </a:defRPr>
            </a:lvl2pPr>
            <a:lvl3pPr lvl="2" rtl="0">
              <a:spcBef>
                <a:spcPts val="0"/>
              </a:spcBef>
              <a:spcAft>
                <a:spcPts val="0"/>
              </a:spcAft>
              <a:buClr>
                <a:srgbClr val="F3F3F3"/>
              </a:buClr>
              <a:buSzPts val="1600"/>
              <a:buNone/>
              <a:defRPr sz="1600">
                <a:solidFill>
                  <a:srgbClr val="F3F3F3"/>
                </a:solidFill>
              </a:defRPr>
            </a:lvl3pPr>
            <a:lvl4pPr lvl="3" rtl="0">
              <a:spcBef>
                <a:spcPts val="0"/>
              </a:spcBef>
              <a:spcAft>
                <a:spcPts val="0"/>
              </a:spcAft>
              <a:buClr>
                <a:srgbClr val="F3F3F3"/>
              </a:buClr>
              <a:buSzPts val="1600"/>
              <a:buNone/>
              <a:defRPr sz="1600">
                <a:solidFill>
                  <a:srgbClr val="F3F3F3"/>
                </a:solidFill>
              </a:defRPr>
            </a:lvl4pPr>
            <a:lvl5pPr lvl="4" rtl="0">
              <a:spcBef>
                <a:spcPts val="0"/>
              </a:spcBef>
              <a:spcAft>
                <a:spcPts val="0"/>
              </a:spcAft>
              <a:buClr>
                <a:srgbClr val="F3F3F3"/>
              </a:buClr>
              <a:buSzPts val="1600"/>
              <a:buNone/>
              <a:defRPr sz="1600">
                <a:solidFill>
                  <a:srgbClr val="F3F3F3"/>
                </a:solidFill>
              </a:defRPr>
            </a:lvl5pPr>
            <a:lvl6pPr lvl="5" rtl="0">
              <a:spcBef>
                <a:spcPts val="0"/>
              </a:spcBef>
              <a:spcAft>
                <a:spcPts val="0"/>
              </a:spcAft>
              <a:buClr>
                <a:srgbClr val="F3F3F3"/>
              </a:buClr>
              <a:buSzPts val="1600"/>
              <a:buNone/>
              <a:defRPr sz="1600">
                <a:solidFill>
                  <a:srgbClr val="F3F3F3"/>
                </a:solidFill>
              </a:defRPr>
            </a:lvl6pPr>
            <a:lvl7pPr lvl="6" rtl="0">
              <a:spcBef>
                <a:spcPts val="0"/>
              </a:spcBef>
              <a:spcAft>
                <a:spcPts val="0"/>
              </a:spcAft>
              <a:buClr>
                <a:srgbClr val="F3F3F3"/>
              </a:buClr>
              <a:buSzPts val="1600"/>
              <a:buNone/>
              <a:defRPr sz="1600">
                <a:solidFill>
                  <a:srgbClr val="F3F3F3"/>
                </a:solidFill>
              </a:defRPr>
            </a:lvl7pPr>
            <a:lvl8pPr lvl="7" rtl="0">
              <a:spcBef>
                <a:spcPts val="0"/>
              </a:spcBef>
              <a:spcAft>
                <a:spcPts val="0"/>
              </a:spcAft>
              <a:buClr>
                <a:srgbClr val="F3F3F3"/>
              </a:buClr>
              <a:buSzPts val="1600"/>
              <a:buNone/>
              <a:defRPr sz="1600">
                <a:solidFill>
                  <a:srgbClr val="F3F3F3"/>
                </a:solidFill>
              </a:defRPr>
            </a:lvl8pPr>
            <a:lvl9pPr lvl="8" rtl="0">
              <a:spcBef>
                <a:spcPts val="0"/>
              </a:spcBef>
              <a:spcAft>
                <a:spcPts val="0"/>
              </a:spcAft>
              <a:buClr>
                <a:srgbClr val="F3F3F3"/>
              </a:buClr>
              <a:buSzPts val="1600"/>
              <a:buNone/>
              <a:defRPr sz="1600">
                <a:solidFill>
                  <a:srgbClr val="F3F3F3"/>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2pPr>
            <a:lvl3pPr lvl="2"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3pPr>
            <a:lvl4pPr lvl="3"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4pPr>
            <a:lvl5pPr lvl="4"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5pPr>
            <a:lvl6pPr lvl="5"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6pPr>
            <a:lvl7pPr lvl="6"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7pPr>
            <a:lvl8pPr lvl="7"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8pPr>
            <a:lvl9pPr lvl="8"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rgbClr val="F3F3F3"/>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rgbClr val="F3F3F3"/>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rgbClr val="F3F3F3"/>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rgbClr val="F3F3F3"/>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8FAF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b="1" sz="2800">
                <a:solidFill>
                  <a:srgbClr val="43434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indent="-304800" lvl="1" marL="9144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indent="-304800" lvl="2" marL="13716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indent="-304800" lvl="3" marL="1828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indent="-304800" lvl="4" marL="22860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indent="-304800" lvl="5" marL="27432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indent="-304800" lvl="6" marL="32004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indent="-304800" lvl="7" marL="36576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indent="-304800" lvl="8" marL="411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1.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1" name="Shape 131"/>
        <p:cNvGrpSpPr/>
        <p:nvPr/>
      </p:nvGrpSpPr>
      <p:grpSpPr>
        <a:xfrm>
          <a:off x="0" y="0"/>
          <a:ext cx="0" cy="0"/>
          <a:chOff x="0" y="0"/>
          <a:chExt cx="0" cy="0"/>
        </a:xfrm>
      </p:grpSpPr>
      <p:sp>
        <p:nvSpPr>
          <p:cNvPr id="132" name="Google Shape;132;p22"/>
          <p:cNvSpPr/>
          <p:nvPr/>
        </p:nvSpPr>
        <p:spPr>
          <a:xfrm>
            <a:off x="5057925" y="1382750"/>
            <a:ext cx="3029400" cy="2370300"/>
          </a:xfrm>
          <a:prstGeom prst="roundRect">
            <a:avLst>
              <a:gd fmla="val 1472"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2"/>
          <p:cNvGrpSpPr/>
          <p:nvPr/>
        </p:nvGrpSpPr>
        <p:grpSpPr>
          <a:xfrm>
            <a:off x="4969574" y="1120650"/>
            <a:ext cx="3029365" cy="2547136"/>
            <a:chOff x="4741999" y="986350"/>
            <a:chExt cx="3029365" cy="2547136"/>
          </a:xfrm>
        </p:grpSpPr>
        <p:sp>
          <p:nvSpPr>
            <p:cNvPr id="134" name="Google Shape;134;p22"/>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2"/>
          <p:cNvSpPr/>
          <p:nvPr/>
        </p:nvSpPr>
        <p:spPr>
          <a:xfrm>
            <a:off x="5989825"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2"/>
          <p:cNvGrpSpPr/>
          <p:nvPr/>
        </p:nvGrpSpPr>
        <p:grpSpPr>
          <a:xfrm>
            <a:off x="3551493" y="2697040"/>
            <a:ext cx="1286978" cy="391497"/>
            <a:chOff x="3551493" y="2562740"/>
            <a:chExt cx="1286978" cy="391497"/>
          </a:xfrm>
        </p:grpSpPr>
        <p:sp>
          <p:nvSpPr>
            <p:cNvPr id="151" name="Google Shape;151;p22"/>
            <p:cNvSpPr/>
            <p:nvPr/>
          </p:nvSpPr>
          <p:spPr>
            <a:xfrm>
              <a:off x="3597011" y="2562740"/>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551493" y="26060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3714500" y="2671849"/>
              <a:ext cx="170313" cy="151404"/>
            </a:xfrm>
            <a:custGeom>
              <a:rect b="b" l="l" r="r" t="t"/>
              <a:pathLst>
                <a:path extrusionOk="0" h="3451" w="3882">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756134" y="2721819"/>
              <a:ext cx="87087" cy="54928"/>
            </a:xfrm>
            <a:custGeom>
              <a:rect b="b" l="l" r="r" t="t"/>
              <a:pathLst>
                <a:path extrusionOk="0" h="1252" w="1985">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012257" y="2708832"/>
              <a:ext cx="705031" cy="5001"/>
            </a:xfrm>
            <a:custGeom>
              <a:rect b="b" l="l" r="r" t="t"/>
              <a:pathLst>
                <a:path extrusionOk="0" h="114" w="1607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4020505" y="2777623"/>
              <a:ext cx="407707" cy="5045"/>
            </a:xfrm>
            <a:custGeom>
              <a:rect b="b" l="l" r="r" t="t"/>
              <a:pathLst>
                <a:path extrusionOk="0" h="115" w="9293">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22"/>
          <p:cNvSpPr txBox="1"/>
          <p:nvPr>
            <p:ph type="ctrTitle"/>
          </p:nvPr>
        </p:nvSpPr>
        <p:spPr>
          <a:xfrm>
            <a:off x="0" y="66500"/>
            <a:ext cx="5045400" cy="24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300"/>
              <a:t>Stock priceS FORECASTING</a:t>
            </a:r>
            <a:endParaRPr sz="5300"/>
          </a:p>
        </p:txBody>
      </p:sp>
      <p:grpSp>
        <p:nvGrpSpPr>
          <p:cNvPr id="158" name="Google Shape;158;p22"/>
          <p:cNvGrpSpPr/>
          <p:nvPr/>
        </p:nvGrpSpPr>
        <p:grpSpPr>
          <a:xfrm>
            <a:off x="5765433" y="3973585"/>
            <a:ext cx="203088" cy="412126"/>
            <a:chOff x="7764635" y="2404362"/>
            <a:chExt cx="353565" cy="717489"/>
          </a:xfrm>
        </p:grpSpPr>
        <p:sp>
          <p:nvSpPr>
            <p:cNvPr id="159" name="Google Shape;159;p22"/>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2"/>
          <p:cNvSpPr/>
          <p:nvPr/>
        </p:nvSpPr>
        <p:spPr>
          <a:xfrm>
            <a:off x="4577856" y="957875"/>
            <a:ext cx="238359" cy="604739"/>
          </a:xfrm>
          <a:custGeom>
            <a:rect b="b" l="l" r="r" t="t"/>
            <a:pathLst>
              <a:path extrusionOk="0" h="13784" w="5433">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4437554" y="1301654"/>
            <a:ext cx="144253" cy="365414"/>
          </a:xfrm>
          <a:custGeom>
            <a:rect b="b" l="l" r="r" t="t"/>
            <a:pathLst>
              <a:path extrusionOk="0" h="8329" w="3288">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071692" y="3374463"/>
            <a:ext cx="777728" cy="1334382"/>
            <a:chOff x="7825967" y="3240163"/>
            <a:chExt cx="777728" cy="1334382"/>
          </a:xfrm>
        </p:grpSpPr>
        <p:sp>
          <p:nvSpPr>
            <p:cNvPr id="164" name="Google Shape;164;p22"/>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2"/>
          <p:cNvSpPr/>
          <p:nvPr/>
        </p:nvSpPr>
        <p:spPr>
          <a:xfrm>
            <a:off x="3503875" y="4691494"/>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2"/>
          <p:cNvGrpSpPr/>
          <p:nvPr/>
        </p:nvGrpSpPr>
        <p:grpSpPr>
          <a:xfrm>
            <a:off x="3929256" y="3919614"/>
            <a:ext cx="576962" cy="773332"/>
            <a:chOff x="3429656" y="3785314"/>
            <a:chExt cx="576962" cy="773332"/>
          </a:xfrm>
        </p:grpSpPr>
        <p:sp>
          <p:nvSpPr>
            <p:cNvPr id="172" name="Google Shape;172;p22"/>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2"/>
          <p:cNvSpPr/>
          <p:nvPr/>
        </p:nvSpPr>
        <p:spPr>
          <a:xfrm>
            <a:off x="62416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7105967"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6948775" y="3888553"/>
            <a:ext cx="69055" cy="15619"/>
          </a:xfrm>
          <a:custGeom>
            <a:rect b="b" l="l" r="r" t="t"/>
            <a:pathLst>
              <a:path extrusionOk="0" h="356" w="1574">
                <a:moveTo>
                  <a:pt x="0" y="1"/>
                </a:moveTo>
                <a:lnTo>
                  <a:pt x="0" y="355"/>
                </a:lnTo>
                <a:lnTo>
                  <a:pt x="1573" y="355"/>
                </a:lnTo>
                <a:lnTo>
                  <a:pt x="15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7189192"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7429785" y="3888553"/>
            <a:ext cx="69275" cy="15619"/>
          </a:xfrm>
          <a:custGeom>
            <a:rect b="b" l="l" r="r" t="t"/>
            <a:pathLst>
              <a:path extrusionOk="0" h="356" w="1579">
                <a:moveTo>
                  <a:pt x="1" y="1"/>
                </a:moveTo>
                <a:lnTo>
                  <a:pt x="1" y="355"/>
                </a:lnTo>
                <a:lnTo>
                  <a:pt x="1579" y="355"/>
                </a:lnTo>
                <a:lnTo>
                  <a:pt x="157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7670422" y="3888553"/>
            <a:ext cx="69275" cy="15619"/>
          </a:xfrm>
          <a:custGeom>
            <a:rect b="b" l="l" r="r" t="t"/>
            <a:pathLst>
              <a:path extrusionOk="0" h="356" w="1579">
                <a:moveTo>
                  <a:pt x="1" y="1"/>
                </a:moveTo>
                <a:lnTo>
                  <a:pt x="1" y="355"/>
                </a:lnTo>
                <a:lnTo>
                  <a:pt x="1578" y="355"/>
                </a:lnTo>
                <a:lnTo>
                  <a:pt x="15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7103072"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276325"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7388589"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2"/>
          <p:cNvGrpSpPr/>
          <p:nvPr/>
        </p:nvGrpSpPr>
        <p:grpSpPr>
          <a:xfrm>
            <a:off x="6345231" y="2886609"/>
            <a:ext cx="1407691" cy="1286147"/>
            <a:chOff x="6117656" y="2752309"/>
            <a:chExt cx="1407691" cy="1286147"/>
          </a:xfrm>
        </p:grpSpPr>
        <p:sp>
          <p:nvSpPr>
            <p:cNvPr id="188" name="Google Shape;188;p22"/>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2"/>
          <p:cNvGrpSpPr/>
          <p:nvPr/>
        </p:nvGrpSpPr>
        <p:grpSpPr>
          <a:xfrm>
            <a:off x="6193917" y="1459403"/>
            <a:ext cx="906007" cy="136663"/>
            <a:chOff x="5966342" y="1378202"/>
            <a:chExt cx="906007" cy="136663"/>
          </a:xfrm>
        </p:grpSpPr>
        <p:sp>
          <p:nvSpPr>
            <p:cNvPr id="207" name="Google Shape;207;p22"/>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2"/>
          <p:cNvGrpSpPr/>
          <p:nvPr/>
        </p:nvGrpSpPr>
        <p:grpSpPr>
          <a:xfrm>
            <a:off x="8042062" y="2843136"/>
            <a:ext cx="496812" cy="472595"/>
            <a:chOff x="7814487" y="2708836"/>
            <a:chExt cx="496812" cy="472595"/>
          </a:xfrm>
        </p:grpSpPr>
        <p:sp>
          <p:nvSpPr>
            <p:cNvPr id="212" name="Google Shape;212;p22"/>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2"/>
          <p:cNvGrpSpPr/>
          <p:nvPr/>
        </p:nvGrpSpPr>
        <p:grpSpPr>
          <a:xfrm>
            <a:off x="7739700" y="1512500"/>
            <a:ext cx="1109728" cy="1002828"/>
            <a:chOff x="7739700" y="1512500"/>
            <a:chExt cx="1109728" cy="1002828"/>
          </a:xfrm>
        </p:grpSpPr>
        <p:sp>
          <p:nvSpPr>
            <p:cNvPr id="215" name="Google Shape;215;p22"/>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2"/>
            <p:cNvGrpSpPr/>
            <p:nvPr/>
          </p:nvGrpSpPr>
          <p:grpSpPr>
            <a:xfrm>
              <a:off x="7808309" y="1610467"/>
              <a:ext cx="966993" cy="714803"/>
              <a:chOff x="7183784" y="1476167"/>
              <a:chExt cx="966993" cy="714803"/>
            </a:xfrm>
          </p:grpSpPr>
          <p:sp>
            <p:nvSpPr>
              <p:cNvPr id="217" name="Google Shape;217;p22"/>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 name="Google Shape;233;p22"/>
          <p:cNvGrpSpPr/>
          <p:nvPr/>
        </p:nvGrpSpPr>
        <p:grpSpPr>
          <a:xfrm flipH="1">
            <a:off x="6415607" y="1911354"/>
            <a:ext cx="1520787" cy="2773390"/>
            <a:chOff x="-823767" y="1667843"/>
            <a:chExt cx="1580203" cy="2881743"/>
          </a:xfrm>
        </p:grpSpPr>
        <p:sp>
          <p:nvSpPr>
            <p:cNvPr id="234" name="Google Shape;234;p22"/>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2"/>
          <p:cNvGrpSpPr/>
          <p:nvPr/>
        </p:nvGrpSpPr>
        <p:grpSpPr>
          <a:xfrm>
            <a:off x="4389208" y="3195116"/>
            <a:ext cx="1579322" cy="671293"/>
            <a:chOff x="4161633" y="3060816"/>
            <a:chExt cx="1579322" cy="671293"/>
          </a:xfrm>
        </p:grpSpPr>
        <p:sp>
          <p:nvSpPr>
            <p:cNvPr id="385" name="Google Shape;385;p22"/>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2"/>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2"/>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2"/>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2"/>
          <p:cNvSpPr/>
          <p:nvPr/>
        </p:nvSpPr>
        <p:spPr>
          <a:xfrm rot="-5400000">
            <a:off x="7251250"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5794118"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76223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4322798" y="3275550"/>
            <a:ext cx="1579326" cy="644066"/>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3703893" y="2892765"/>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5951893"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txBox="1"/>
          <p:nvPr/>
        </p:nvSpPr>
        <p:spPr>
          <a:xfrm>
            <a:off x="342900" y="3139675"/>
            <a:ext cx="253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Mohammed Faisal  BT18GCS067</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Somanath Vamshi  BT18GCS076</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Arjun Bakshi        BT18GEC134</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1"/>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FINBERT</a:t>
            </a:r>
            <a:endParaRPr/>
          </a:p>
        </p:txBody>
      </p:sp>
      <p:pic>
        <p:nvPicPr>
          <p:cNvPr id="697" name="Google Shape;697;p31"/>
          <p:cNvPicPr preferRelativeResize="0"/>
          <p:nvPr/>
        </p:nvPicPr>
        <p:blipFill>
          <a:blip r:embed="rId3">
            <a:alphaModFix/>
          </a:blip>
          <a:stretch>
            <a:fillRect/>
          </a:stretch>
        </p:blipFill>
        <p:spPr>
          <a:xfrm>
            <a:off x="2981575" y="134275"/>
            <a:ext cx="6162426" cy="2605325"/>
          </a:xfrm>
          <a:prstGeom prst="rect">
            <a:avLst/>
          </a:prstGeom>
          <a:noFill/>
          <a:ln>
            <a:noFill/>
          </a:ln>
        </p:spPr>
      </p:pic>
      <p:sp>
        <p:nvSpPr>
          <p:cNvPr id="698" name="Google Shape;698;p31"/>
          <p:cNvSpPr txBox="1"/>
          <p:nvPr/>
        </p:nvSpPr>
        <p:spPr>
          <a:xfrm>
            <a:off x="416325" y="3035075"/>
            <a:ext cx="7305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After getting the finbert model we have to give our customised headlines into this bert model then this model </a:t>
            </a:r>
            <a:r>
              <a:rPr lang="en">
                <a:latin typeface="Anaheim"/>
                <a:ea typeface="Anaheim"/>
                <a:cs typeface="Anaheim"/>
                <a:sym typeface="Anaheim"/>
              </a:rPr>
              <a:t>predicts</a:t>
            </a:r>
            <a:r>
              <a:rPr lang="en">
                <a:latin typeface="Anaheim"/>
                <a:ea typeface="Anaheim"/>
                <a:cs typeface="Anaheim"/>
                <a:sym typeface="Anaheim"/>
              </a:rPr>
              <a:t> the sentiment of the headline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Like 0: for Neutral , 1: for Positive , -1 : negative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Example: there is a shortage of capital, and we need extra financing </a:t>
            </a:r>
            <a:endParaRPr>
              <a:latin typeface="Anaheim"/>
              <a:ea typeface="Anaheim"/>
              <a:cs typeface="Anaheim"/>
              <a:sym typeface="Anaheim"/>
            </a:endParaRPr>
          </a:p>
          <a:p>
            <a:pPr indent="0" lvl="0" marL="0" marR="0" rtl="0" algn="l">
              <a:lnSpc>
                <a:spcPct val="100000"/>
              </a:lnSpc>
              <a:spcBef>
                <a:spcPts val="0"/>
              </a:spcBef>
              <a:spcAft>
                <a:spcPts val="0"/>
              </a:spcAft>
              <a:buNone/>
            </a:pPr>
            <a:r>
              <a:rPr lang="en">
                <a:latin typeface="Anaheim"/>
                <a:ea typeface="Anaheim"/>
                <a:cs typeface="Anaheim"/>
                <a:sym typeface="Anaheim"/>
              </a:rPr>
              <a:t>FinBERT predicted sentiment:  negative</a:t>
            </a:r>
            <a:endParaRPr sz="1050">
              <a:highlight>
                <a:srgbClr val="FFFFFF"/>
              </a:highlight>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2"/>
          <p:cNvSpPr txBox="1"/>
          <p:nvPr>
            <p:ph idx="8" type="ctrTitle"/>
          </p:nvPr>
        </p:nvSpPr>
        <p:spPr>
          <a:xfrm>
            <a:off x="5180650" y="457300"/>
            <a:ext cx="3670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DATA PREPROCESSING</a:t>
            </a:r>
            <a:endParaRPr sz="3600"/>
          </a:p>
        </p:txBody>
      </p:sp>
      <p:sp>
        <p:nvSpPr>
          <p:cNvPr id="704" name="Google Shape;704;p32"/>
          <p:cNvSpPr txBox="1"/>
          <p:nvPr/>
        </p:nvSpPr>
        <p:spPr>
          <a:xfrm>
            <a:off x="4811325" y="1332425"/>
            <a:ext cx="40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705" name="Google Shape;705;p32"/>
          <p:cNvSpPr txBox="1"/>
          <p:nvPr/>
        </p:nvSpPr>
        <p:spPr>
          <a:xfrm>
            <a:off x="209925" y="1267150"/>
            <a:ext cx="7765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Anaheim"/>
                <a:ea typeface="Anaheim"/>
                <a:cs typeface="Anaheim"/>
                <a:sym typeface="Anaheim"/>
              </a:rPr>
              <a:t>Preparing the Dataset - Getting ready for NLP</a:t>
            </a:r>
            <a:endParaRPr b="1" sz="2000">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After extracting the </a:t>
            </a:r>
            <a:r>
              <a:rPr b="1" lang="en">
                <a:latin typeface="Anaheim"/>
                <a:ea typeface="Anaheim"/>
                <a:cs typeface="Anaheim"/>
                <a:sym typeface="Anaheim"/>
              </a:rPr>
              <a:t>data(</a:t>
            </a:r>
            <a:r>
              <a:rPr lang="en">
                <a:latin typeface="Anaheim"/>
                <a:ea typeface="Anaheim"/>
                <a:cs typeface="Anaheim"/>
                <a:sym typeface="Anaheim"/>
              </a:rPr>
              <a:t>Date, open, close, high, low, volume) and headlines/news of the date range.</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Compiling the headlines that were scraped on a particular date into one array.</a:t>
            </a:r>
            <a:endParaRPr>
              <a:latin typeface="Anaheim"/>
              <a:ea typeface="Anaheim"/>
              <a:cs typeface="Anaheim"/>
              <a:sym typeface="Anaheim"/>
            </a:endParaRPr>
          </a:p>
          <a:p>
            <a:pPr indent="-317500" lvl="0" marL="457200" rtl="0" algn="l">
              <a:spcBef>
                <a:spcPts val="0"/>
              </a:spcBef>
              <a:spcAft>
                <a:spcPts val="0"/>
              </a:spcAft>
              <a:buSzPts val="1400"/>
              <a:buFont typeface="Anaheim"/>
              <a:buAutoNum type="arabicPeriod"/>
            </a:pPr>
            <a:r>
              <a:rPr lang="en">
                <a:latin typeface="Anaheim"/>
                <a:ea typeface="Anaheim"/>
                <a:cs typeface="Anaheim"/>
                <a:sym typeface="Anaheim"/>
              </a:rPr>
              <a:t>All such arrays were appended to a bigger array which had the compiled news for each specific date w.r.t to the index within the bigger array.</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706" name="Google Shape;706;p32"/>
          <p:cNvPicPr preferRelativeResize="0"/>
          <p:nvPr/>
        </p:nvPicPr>
        <p:blipFill>
          <a:blip r:embed="rId3">
            <a:alphaModFix/>
          </a:blip>
          <a:stretch>
            <a:fillRect/>
          </a:stretch>
        </p:blipFill>
        <p:spPr>
          <a:xfrm>
            <a:off x="1437650" y="3026500"/>
            <a:ext cx="6155725" cy="1865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3"/>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700"/>
              <a:t>DATA PREPROCESSING</a:t>
            </a:r>
            <a:endParaRPr sz="2700"/>
          </a:p>
        </p:txBody>
      </p:sp>
      <p:sp>
        <p:nvSpPr>
          <p:cNvPr id="712" name="Google Shape;712;p33"/>
          <p:cNvSpPr txBox="1"/>
          <p:nvPr/>
        </p:nvSpPr>
        <p:spPr>
          <a:xfrm>
            <a:off x="853800" y="1217150"/>
            <a:ext cx="74364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Used VADER from nltk to loop over each </a:t>
            </a:r>
            <a:r>
              <a:rPr lang="en" sz="1500">
                <a:latin typeface="Anaheim"/>
                <a:ea typeface="Anaheim"/>
                <a:cs typeface="Anaheim"/>
                <a:sym typeface="Anaheim"/>
              </a:rPr>
              <a:t>headline</a:t>
            </a:r>
            <a:r>
              <a:rPr lang="en" sz="1500">
                <a:latin typeface="Anaheim"/>
                <a:ea typeface="Anaheim"/>
                <a:cs typeface="Anaheim"/>
                <a:sym typeface="Anaheim"/>
              </a:rPr>
              <a:t> contained in the respective news array. Compound scores were used.</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For each date we took the </a:t>
            </a:r>
            <a:r>
              <a:rPr lang="en" sz="1500">
                <a:latin typeface="Anaheim"/>
                <a:ea typeface="Anaheim"/>
                <a:cs typeface="Anaheim"/>
                <a:sym typeface="Anaheim"/>
              </a:rPr>
              <a:t>average</a:t>
            </a:r>
            <a:r>
              <a:rPr lang="en" sz="1500">
                <a:latin typeface="Anaheim"/>
                <a:ea typeface="Anaheim"/>
                <a:cs typeface="Anaheim"/>
                <a:sym typeface="Anaheim"/>
              </a:rPr>
              <a:t> of the all the scores returned from all the headlines of that date. </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Scores column w.r.t dates was added to dataset.</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Correlation between the scores and the target&gt;</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b="1" i="1" lang="en">
                <a:latin typeface="Anaheim"/>
                <a:ea typeface="Anaheim"/>
                <a:cs typeface="Anaheim"/>
                <a:sym typeface="Anaheim"/>
              </a:rPr>
              <a:t>C</a:t>
            </a:r>
            <a:r>
              <a:rPr b="1" i="1" lang="en" sz="1300">
                <a:latin typeface="Anaheim"/>
                <a:ea typeface="Anaheim"/>
                <a:cs typeface="Anaheim"/>
                <a:sym typeface="Anaheim"/>
              </a:rPr>
              <a:t>reated variations in scores. Hope for better res</a:t>
            </a:r>
            <a:r>
              <a:rPr b="1" i="1" lang="en">
                <a:latin typeface="Anaheim"/>
                <a:ea typeface="Anaheim"/>
                <a:cs typeface="Anaheim"/>
                <a:sym typeface="Anaheim"/>
              </a:rPr>
              <a:t>ult</a:t>
            </a:r>
            <a:r>
              <a:rPr b="1" i="1" lang="en" sz="1500">
                <a:latin typeface="Anaheim"/>
                <a:ea typeface="Anaheim"/>
                <a:cs typeface="Anaheim"/>
                <a:sym typeface="Anaheim"/>
              </a:rPr>
              <a:t>s</a:t>
            </a:r>
            <a:r>
              <a:rPr lang="en" sz="1500">
                <a:latin typeface="Anaheim"/>
                <a:ea typeface="Anaheim"/>
                <a:cs typeface="Anaheim"/>
                <a:sym typeface="Anaheim"/>
              </a:rPr>
              <a:t> </a:t>
            </a:r>
            <a:endParaRPr sz="1500">
              <a:latin typeface="Anaheim"/>
              <a:ea typeface="Anaheim"/>
              <a:cs typeface="Anaheim"/>
              <a:sym typeface="Anaheim"/>
            </a:endParaRPr>
          </a:p>
        </p:txBody>
      </p:sp>
      <p:pic>
        <p:nvPicPr>
          <p:cNvPr id="713" name="Google Shape;713;p33"/>
          <p:cNvPicPr preferRelativeResize="0"/>
          <p:nvPr/>
        </p:nvPicPr>
        <p:blipFill>
          <a:blip r:embed="rId3">
            <a:alphaModFix/>
          </a:blip>
          <a:stretch>
            <a:fillRect/>
          </a:stretch>
        </p:blipFill>
        <p:spPr>
          <a:xfrm>
            <a:off x="121400" y="3018050"/>
            <a:ext cx="5125254" cy="1800900"/>
          </a:xfrm>
          <a:prstGeom prst="rect">
            <a:avLst/>
          </a:prstGeom>
          <a:noFill/>
          <a:ln>
            <a:noFill/>
          </a:ln>
        </p:spPr>
      </p:pic>
      <p:sp>
        <p:nvSpPr>
          <p:cNvPr id="714" name="Google Shape;714;p33"/>
          <p:cNvSpPr txBox="1"/>
          <p:nvPr/>
        </p:nvSpPr>
        <p:spPr>
          <a:xfrm>
            <a:off x="264850" y="876875"/>
            <a:ext cx="837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Analysing Results of VADER scores - Concluded its failure, looked for other models </a:t>
            </a:r>
            <a:endParaRPr b="1" sz="1800">
              <a:latin typeface="Anaheim"/>
              <a:ea typeface="Anaheim"/>
              <a:cs typeface="Anaheim"/>
              <a:sym typeface="Anaheim"/>
            </a:endParaRPr>
          </a:p>
        </p:txBody>
      </p:sp>
      <p:pic>
        <p:nvPicPr>
          <p:cNvPr id="715" name="Google Shape;715;p33"/>
          <p:cNvPicPr preferRelativeResize="0"/>
          <p:nvPr/>
        </p:nvPicPr>
        <p:blipFill rotWithShape="1">
          <a:blip r:embed="rId4">
            <a:alphaModFix/>
          </a:blip>
          <a:srcRect b="2069" l="0" r="0" t="-2070"/>
          <a:stretch/>
        </p:blipFill>
        <p:spPr>
          <a:xfrm>
            <a:off x="5180650" y="2164825"/>
            <a:ext cx="3837050" cy="292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34"/>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700"/>
              <a:t>DATA PREPROCESSING</a:t>
            </a:r>
            <a:endParaRPr sz="2700"/>
          </a:p>
        </p:txBody>
      </p:sp>
      <p:sp>
        <p:nvSpPr>
          <p:cNvPr id="721" name="Google Shape;721;p34"/>
          <p:cNvSpPr txBox="1"/>
          <p:nvPr/>
        </p:nvSpPr>
        <p:spPr>
          <a:xfrm>
            <a:off x="409450" y="1472850"/>
            <a:ext cx="74364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Used FinBERT to loop over each headline contained in </a:t>
            </a:r>
            <a:endParaRPr sz="1500">
              <a:latin typeface="Anaheim"/>
              <a:ea typeface="Anaheim"/>
              <a:cs typeface="Anaheim"/>
              <a:sym typeface="Anaheim"/>
            </a:endParaRPr>
          </a:p>
          <a:p>
            <a:pPr indent="0" lvl="0" marL="457200" rtl="0" algn="l">
              <a:spcBef>
                <a:spcPts val="0"/>
              </a:spcBef>
              <a:spcAft>
                <a:spcPts val="0"/>
              </a:spcAft>
              <a:buNone/>
            </a:pPr>
            <a:r>
              <a:rPr lang="en" sz="1500">
                <a:latin typeface="Anaheim"/>
                <a:ea typeface="Anaheim"/>
                <a:cs typeface="Anaheim"/>
                <a:sym typeface="Anaheim"/>
              </a:rPr>
              <a:t>the respective array of the news array. </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FinBERT : neutral : 0  ; Positive : +1 ; Negative - -1   </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Averaging similar to VADER(previous slide)</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Scores column was then added to our dataset.</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rPr lang="en" sz="1500">
                <a:latin typeface="Anaheim"/>
                <a:ea typeface="Anaheim"/>
                <a:cs typeface="Anaheim"/>
                <a:sym typeface="Anaheim"/>
              </a:rPr>
              <a:t>Correlation between the scores and the target.</a:t>
            </a:r>
            <a:endParaRPr sz="1500">
              <a:latin typeface="Anaheim"/>
              <a:ea typeface="Anaheim"/>
              <a:cs typeface="Anaheim"/>
              <a:sym typeface="Anaheim"/>
            </a:endParaRPr>
          </a:p>
          <a:p>
            <a:pPr indent="0" lvl="0" marL="0" rtl="0" algn="l">
              <a:spcBef>
                <a:spcPts val="0"/>
              </a:spcBef>
              <a:spcAft>
                <a:spcPts val="0"/>
              </a:spcAft>
              <a:buNone/>
            </a:pPr>
            <a:r>
              <a:t/>
            </a:r>
            <a:endParaRPr sz="1500">
              <a:latin typeface="Anaheim"/>
              <a:ea typeface="Anaheim"/>
              <a:cs typeface="Anaheim"/>
              <a:sym typeface="Anaheim"/>
            </a:endParaRPr>
          </a:p>
          <a:p>
            <a:pPr indent="0" lvl="0" marL="0" rtl="0" algn="l">
              <a:spcBef>
                <a:spcPts val="0"/>
              </a:spcBef>
              <a:spcAft>
                <a:spcPts val="0"/>
              </a:spcAft>
              <a:buNone/>
            </a:pPr>
            <a:r>
              <a:t/>
            </a:r>
            <a:endParaRPr sz="1500">
              <a:latin typeface="Anaheim"/>
              <a:ea typeface="Anaheim"/>
              <a:cs typeface="Anaheim"/>
              <a:sym typeface="Anaheim"/>
            </a:endParaRPr>
          </a:p>
          <a:p>
            <a:pPr indent="-323850" lvl="0" marL="457200" rtl="0" algn="l">
              <a:spcBef>
                <a:spcPts val="0"/>
              </a:spcBef>
              <a:spcAft>
                <a:spcPts val="0"/>
              </a:spcAft>
              <a:buSzPts val="1500"/>
              <a:buFont typeface="Anaheim"/>
              <a:buAutoNum type="arabicPeriod"/>
            </a:pPr>
            <a:r>
              <a:t/>
            </a:r>
            <a:endParaRPr sz="1500">
              <a:latin typeface="Anaheim"/>
              <a:ea typeface="Anaheim"/>
              <a:cs typeface="Anaheim"/>
              <a:sym typeface="Anaheim"/>
            </a:endParaRPr>
          </a:p>
          <a:p>
            <a:pPr indent="0" lvl="0" marL="457200" rtl="0" algn="l">
              <a:spcBef>
                <a:spcPts val="0"/>
              </a:spcBef>
              <a:spcAft>
                <a:spcPts val="0"/>
              </a:spcAft>
              <a:buNone/>
            </a:pPr>
            <a:r>
              <a:rPr lang="en" sz="1500">
                <a:latin typeface="Anaheim"/>
                <a:ea typeface="Anaheim"/>
                <a:cs typeface="Anaheim"/>
                <a:sym typeface="Anaheim"/>
              </a:rPr>
              <a:t>We experimented with the averaging technique </a:t>
            </a:r>
            <a:endParaRPr sz="1500">
              <a:latin typeface="Anaheim"/>
              <a:ea typeface="Anaheim"/>
              <a:cs typeface="Anaheim"/>
              <a:sym typeface="Anaheim"/>
            </a:endParaRPr>
          </a:p>
          <a:p>
            <a:pPr indent="0" lvl="0" marL="457200" rtl="0" algn="l">
              <a:spcBef>
                <a:spcPts val="0"/>
              </a:spcBef>
              <a:spcAft>
                <a:spcPts val="0"/>
              </a:spcAft>
              <a:buNone/>
            </a:pPr>
            <a:r>
              <a:rPr lang="en" sz="1500">
                <a:latin typeface="Anaheim"/>
                <a:ea typeface="Anaheim"/>
                <a:cs typeface="Anaheim"/>
                <a:sym typeface="Anaheim"/>
              </a:rPr>
              <a:t>by including weights. Here we gave higher weights to</a:t>
            </a:r>
            <a:endParaRPr sz="1500">
              <a:latin typeface="Anaheim"/>
              <a:ea typeface="Anaheim"/>
              <a:cs typeface="Anaheim"/>
              <a:sym typeface="Anaheim"/>
            </a:endParaRPr>
          </a:p>
          <a:p>
            <a:pPr indent="0" lvl="0" marL="457200" rtl="0" algn="l">
              <a:spcBef>
                <a:spcPts val="0"/>
              </a:spcBef>
              <a:spcAft>
                <a:spcPts val="0"/>
              </a:spcAft>
              <a:buNone/>
            </a:pPr>
            <a:r>
              <a:rPr lang="en" sz="1500">
                <a:latin typeface="Anaheim"/>
                <a:ea typeface="Anaheim"/>
                <a:cs typeface="Anaheim"/>
                <a:sym typeface="Anaheim"/>
              </a:rPr>
              <a:t> more recent news(asper dates) by describing a linearly </a:t>
            </a:r>
            <a:endParaRPr sz="1500">
              <a:latin typeface="Anaheim"/>
              <a:ea typeface="Anaheim"/>
              <a:cs typeface="Anaheim"/>
              <a:sym typeface="Anaheim"/>
            </a:endParaRPr>
          </a:p>
          <a:p>
            <a:pPr indent="0" lvl="0" marL="457200" rtl="0" algn="l">
              <a:spcBef>
                <a:spcPts val="0"/>
              </a:spcBef>
              <a:spcAft>
                <a:spcPts val="0"/>
              </a:spcAft>
              <a:buNone/>
            </a:pPr>
            <a:r>
              <a:rPr lang="en" sz="1500">
                <a:latin typeface="Anaheim"/>
                <a:ea typeface="Anaheim"/>
                <a:cs typeface="Anaheim"/>
                <a:sym typeface="Anaheim"/>
              </a:rPr>
              <a:t>decreasing function for deciding weights.</a:t>
            </a:r>
            <a:endParaRPr sz="1500">
              <a:latin typeface="Anaheim"/>
              <a:ea typeface="Anaheim"/>
              <a:cs typeface="Anaheim"/>
              <a:sym typeface="Anaheim"/>
            </a:endParaRPr>
          </a:p>
          <a:p>
            <a:pPr indent="-323850" lvl="1" marL="914400" rtl="0" algn="l">
              <a:spcBef>
                <a:spcPts val="0"/>
              </a:spcBef>
              <a:spcAft>
                <a:spcPts val="0"/>
              </a:spcAft>
              <a:buSzPts val="1500"/>
              <a:buFont typeface="Anaheim"/>
              <a:buAutoNum type="alphaLcPeriod"/>
            </a:pPr>
            <a:r>
              <a:rPr lang="en" sz="1500">
                <a:latin typeface="Anaheim"/>
                <a:ea typeface="Anaheim"/>
                <a:cs typeface="Anaheim"/>
                <a:sym typeface="Anaheim"/>
              </a:rPr>
              <a:t>Eg for 1 day lagged(total 2days new) : w[x] = 0.66 - 0.33x (x is the index) </a:t>
            </a:r>
            <a:endParaRPr sz="1500">
              <a:latin typeface="Anaheim"/>
              <a:ea typeface="Anaheim"/>
              <a:cs typeface="Anaheim"/>
              <a:sym typeface="Anaheim"/>
            </a:endParaRPr>
          </a:p>
        </p:txBody>
      </p:sp>
      <p:sp>
        <p:nvSpPr>
          <p:cNvPr id="722" name="Google Shape;722;p34"/>
          <p:cNvSpPr txBox="1"/>
          <p:nvPr/>
        </p:nvSpPr>
        <p:spPr>
          <a:xfrm>
            <a:off x="55650" y="938500"/>
            <a:ext cx="874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aheim"/>
                <a:ea typeface="Anaheim"/>
                <a:cs typeface="Anaheim"/>
                <a:sym typeface="Anaheim"/>
              </a:rPr>
              <a:t>Analysing Results of FinBERT scores - Promising Results, </a:t>
            </a:r>
            <a:r>
              <a:rPr b="1" lang="en" sz="1800">
                <a:latin typeface="Anaheim"/>
                <a:ea typeface="Anaheim"/>
                <a:cs typeface="Anaheim"/>
                <a:sym typeface="Anaheim"/>
              </a:rPr>
              <a:t>explored</a:t>
            </a:r>
            <a:r>
              <a:rPr b="1" lang="en" sz="1800">
                <a:latin typeface="Anaheim"/>
                <a:ea typeface="Anaheim"/>
                <a:cs typeface="Anaheim"/>
                <a:sym typeface="Anaheim"/>
              </a:rPr>
              <a:t> weighted averages  </a:t>
            </a:r>
            <a:endParaRPr b="1" sz="1800">
              <a:latin typeface="Anaheim"/>
              <a:ea typeface="Anaheim"/>
              <a:cs typeface="Anaheim"/>
              <a:sym typeface="Anaheim"/>
            </a:endParaRPr>
          </a:p>
        </p:txBody>
      </p:sp>
      <p:pic>
        <p:nvPicPr>
          <p:cNvPr id="723" name="Google Shape;723;p34"/>
          <p:cNvPicPr preferRelativeResize="0"/>
          <p:nvPr/>
        </p:nvPicPr>
        <p:blipFill>
          <a:blip r:embed="rId3">
            <a:alphaModFix/>
          </a:blip>
          <a:stretch>
            <a:fillRect/>
          </a:stretch>
        </p:blipFill>
        <p:spPr>
          <a:xfrm>
            <a:off x="5434750" y="1689750"/>
            <a:ext cx="3572800" cy="272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727" name="Shape 727"/>
        <p:cNvGrpSpPr/>
        <p:nvPr/>
      </p:nvGrpSpPr>
      <p:grpSpPr>
        <a:xfrm>
          <a:off x="0" y="0"/>
          <a:ext cx="0" cy="0"/>
          <a:chOff x="0" y="0"/>
          <a:chExt cx="0" cy="0"/>
        </a:xfrm>
      </p:grpSpPr>
      <p:sp>
        <p:nvSpPr>
          <p:cNvPr id="728" name="Google Shape;728;p35"/>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ANALYSIS</a:t>
            </a:r>
            <a:endParaRPr/>
          </a:p>
        </p:txBody>
      </p:sp>
      <p:sp>
        <p:nvSpPr>
          <p:cNvPr id="729" name="Google Shape;729;p35"/>
          <p:cNvSpPr/>
          <p:nvPr/>
        </p:nvSpPr>
        <p:spPr>
          <a:xfrm>
            <a:off x="617225" y="1005925"/>
            <a:ext cx="3399600" cy="18471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35"/>
          <p:cNvGrpSpPr/>
          <p:nvPr/>
        </p:nvGrpSpPr>
        <p:grpSpPr>
          <a:xfrm>
            <a:off x="443364" y="1705656"/>
            <a:ext cx="3399374" cy="2216917"/>
            <a:chOff x="3578510" y="1419647"/>
            <a:chExt cx="4021500" cy="3062887"/>
          </a:xfrm>
        </p:grpSpPr>
        <p:sp>
          <p:nvSpPr>
            <p:cNvPr id="731" name="Google Shape;731;p35"/>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35"/>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734" name="Google Shape;734;p35"/>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735" name="Google Shape;735;p35"/>
          <p:cNvGrpSpPr/>
          <p:nvPr/>
        </p:nvGrpSpPr>
        <p:grpSpPr>
          <a:xfrm>
            <a:off x="1073442" y="3897824"/>
            <a:ext cx="1845307" cy="451196"/>
            <a:chOff x="1575694" y="930575"/>
            <a:chExt cx="1989550" cy="713693"/>
          </a:xfrm>
        </p:grpSpPr>
        <p:sp>
          <p:nvSpPr>
            <p:cNvPr id="736" name="Google Shape;736;p35"/>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35"/>
          <p:cNvSpPr txBox="1"/>
          <p:nvPr>
            <p:ph idx="4294967295" type="title"/>
          </p:nvPr>
        </p:nvSpPr>
        <p:spPr>
          <a:xfrm>
            <a:off x="1027725" y="3922563"/>
            <a:ext cx="19365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Vader Correlation Matrix</a:t>
            </a:r>
            <a:endParaRPr sz="1300"/>
          </a:p>
        </p:txBody>
      </p:sp>
      <p:sp>
        <p:nvSpPr>
          <p:cNvPr id="739" name="Google Shape;739;p35"/>
          <p:cNvSpPr txBox="1"/>
          <p:nvPr>
            <p:ph idx="4294967295" type="subTitle"/>
          </p:nvPr>
        </p:nvSpPr>
        <p:spPr>
          <a:xfrm>
            <a:off x="443375" y="4370988"/>
            <a:ext cx="3747300" cy="772500"/>
          </a:xfrm>
          <a:prstGeom prst="rect">
            <a:avLst/>
          </a:prstGeom>
        </p:spPr>
        <p:txBody>
          <a:bodyPr anchorCtr="0" anchor="t" bIns="91425" lIns="91425" spcFirstLastPara="1" rIns="91425" wrap="square" tIns="91425">
            <a:noAutofit/>
          </a:bodyPr>
          <a:lstStyle/>
          <a:p>
            <a:pPr indent="0" lvl="0" marL="19413" rtl="0" algn="just">
              <a:lnSpc>
                <a:spcPct val="100000"/>
              </a:lnSpc>
              <a:spcBef>
                <a:spcPts val="0"/>
              </a:spcBef>
              <a:spcAft>
                <a:spcPts val="0"/>
              </a:spcAft>
              <a:buNone/>
            </a:pPr>
            <a:r>
              <a:rPr lang="en">
                <a:solidFill>
                  <a:schemeClr val="accent3"/>
                </a:solidFill>
              </a:rPr>
              <a:t>Low correlation -  Column may not provide good information to mode while training</a:t>
            </a:r>
            <a:endParaRPr/>
          </a:p>
        </p:txBody>
      </p:sp>
      <p:sp>
        <p:nvSpPr>
          <p:cNvPr id="740" name="Google Shape;740;p35"/>
          <p:cNvSpPr/>
          <p:nvPr/>
        </p:nvSpPr>
        <p:spPr>
          <a:xfrm>
            <a:off x="5261525" y="1005925"/>
            <a:ext cx="2930100" cy="18306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35"/>
          <p:cNvGrpSpPr/>
          <p:nvPr/>
        </p:nvGrpSpPr>
        <p:grpSpPr>
          <a:xfrm>
            <a:off x="5389318" y="1779246"/>
            <a:ext cx="2930065" cy="2197009"/>
            <a:chOff x="3578510" y="1419647"/>
            <a:chExt cx="4021500" cy="3062887"/>
          </a:xfrm>
        </p:grpSpPr>
        <p:sp>
          <p:nvSpPr>
            <p:cNvPr id="742" name="Google Shape;742;p35"/>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4" name="Google Shape;744;p35"/>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745" name="Google Shape;745;p35"/>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746" name="Google Shape;746;p35"/>
          <p:cNvGrpSpPr/>
          <p:nvPr/>
        </p:nvGrpSpPr>
        <p:grpSpPr>
          <a:xfrm>
            <a:off x="5813529" y="3997987"/>
            <a:ext cx="1845307" cy="451196"/>
            <a:chOff x="1575694" y="930575"/>
            <a:chExt cx="1989550" cy="713693"/>
          </a:xfrm>
        </p:grpSpPr>
        <p:sp>
          <p:nvSpPr>
            <p:cNvPr id="747" name="Google Shape;747;p35"/>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35"/>
          <p:cNvSpPr txBox="1"/>
          <p:nvPr>
            <p:ph idx="4294967295" type="title"/>
          </p:nvPr>
        </p:nvSpPr>
        <p:spPr>
          <a:xfrm>
            <a:off x="5813538" y="4022725"/>
            <a:ext cx="19365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FinBERT CORRELATION MATRIX</a:t>
            </a:r>
            <a:endParaRPr sz="1300"/>
          </a:p>
        </p:txBody>
      </p:sp>
      <p:sp>
        <p:nvSpPr>
          <p:cNvPr id="750" name="Google Shape;750;p35"/>
          <p:cNvSpPr txBox="1"/>
          <p:nvPr>
            <p:ph idx="4294967295" type="subTitle"/>
          </p:nvPr>
        </p:nvSpPr>
        <p:spPr>
          <a:xfrm>
            <a:off x="5354100" y="4397550"/>
            <a:ext cx="3572400" cy="983100"/>
          </a:xfrm>
          <a:prstGeom prst="rect">
            <a:avLst/>
          </a:prstGeom>
        </p:spPr>
        <p:txBody>
          <a:bodyPr anchorCtr="0" anchor="t" bIns="91425" lIns="91425" spcFirstLastPara="1" rIns="91425" wrap="square" tIns="91425">
            <a:noAutofit/>
          </a:bodyPr>
          <a:lstStyle/>
          <a:p>
            <a:pPr indent="0" lvl="0" marL="19413" rtl="0" algn="just">
              <a:lnSpc>
                <a:spcPct val="100000"/>
              </a:lnSpc>
              <a:spcBef>
                <a:spcPts val="0"/>
              </a:spcBef>
              <a:spcAft>
                <a:spcPts val="0"/>
              </a:spcAft>
              <a:buNone/>
            </a:pPr>
            <a:r>
              <a:rPr lang="en">
                <a:solidFill>
                  <a:schemeClr val="accent3"/>
                </a:solidFill>
              </a:rPr>
              <a:t>High correlation   -  Column might provide good </a:t>
            </a:r>
            <a:r>
              <a:rPr lang="en">
                <a:solidFill>
                  <a:schemeClr val="accent3"/>
                </a:solidFill>
              </a:rPr>
              <a:t>information</a:t>
            </a:r>
            <a:r>
              <a:rPr lang="en">
                <a:solidFill>
                  <a:schemeClr val="accent3"/>
                </a:solidFill>
              </a:rPr>
              <a:t> to model while training</a:t>
            </a:r>
            <a:endParaRPr>
              <a:solidFill>
                <a:srgbClr val="000000"/>
              </a:solidFill>
              <a:latin typeface="Times New Roman"/>
              <a:ea typeface="Times New Roman"/>
              <a:cs typeface="Times New Roman"/>
              <a:sym typeface="Times New Roman"/>
            </a:endParaRPr>
          </a:p>
          <a:p>
            <a:pPr indent="437786" lvl="0" marL="1848213" rtl="0" algn="just">
              <a:lnSpc>
                <a:spcPct val="100000"/>
              </a:lnSpc>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chemeClr val="accent3"/>
              </a:solidFill>
            </a:endParaRPr>
          </a:p>
        </p:txBody>
      </p:sp>
      <p:pic>
        <p:nvPicPr>
          <p:cNvPr id="751" name="Google Shape;751;p35"/>
          <p:cNvPicPr preferRelativeResize="0"/>
          <p:nvPr/>
        </p:nvPicPr>
        <p:blipFill>
          <a:blip r:embed="rId3">
            <a:alphaModFix/>
          </a:blip>
          <a:stretch>
            <a:fillRect/>
          </a:stretch>
        </p:blipFill>
        <p:spPr>
          <a:xfrm>
            <a:off x="116388" y="999287"/>
            <a:ext cx="4278887" cy="2411525"/>
          </a:xfrm>
          <a:prstGeom prst="rect">
            <a:avLst/>
          </a:prstGeom>
          <a:noFill/>
          <a:ln>
            <a:noFill/>
          </a:ln>
        </p:spPr>
      </p:pic>
      <p:pic>
        <p:nvPicPr>
          <p:cNvPr id="752" name="Google Shape;752;p35"/>
          <p:cNvPicPr preferRelativeResize="0"/>
          <p:nvPr/>
        </p:nvPicPr>
        <p:blipFill>
          <a:blip r:embed="rId4">
            <a:alphaModFix/>
          </a:blip>
          <a:stretch>
            <a:fillRect/>
          </a:stretch>
        </p:blipFill>
        <p:spPr>
          <a:xfrm>
            <a:off x="4712325" y="1005925"/>
            <a:ext cx="4169850" cy="255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6"/>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000"/>
              <a:t>DATA PREPROCESSING</a:t>
            </a:r>
            <a:endParaRPr sz="3000"/>
          </a:p>
        </p:txBody>
      </p:sp>
      <p:sp>
        <p:nvSpPr>
          <p:cNvPr id="758" name="Google Shape;758;p36"/>
          <p:cNvSpPr txBox="1"/>
          <p:nvPr/>
        </p:nvSpPr>
        <p:spPr>
          <a:xfrm>
            <a:off x="766350" y="1627750"/>
            <a:ext cx="7095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Anaheim"/>
                <a:ea typeface="Anaheim"/>
                <a:cs typeface="Anaheim"/>
                <a:sym typeface="Anaheim"/>
              </a:rPr>
              <a:t>Final Step - Dataset Ready</a:t>
            </a:r>
            <a:endParaRPr b="1" sz="2800">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49250" lvl="0" marL="457200" rtl="0" algn="l">
              <a:spcBef>
                <a:spcPts val="0"/>
              </a:spcBef>
              <a:spcAft>
                <a:spcPts val="0"/>
              </a:spcAft>
              <a:buSzPts val="1900"/>
              <a:buFont typeface="Anaheim"/>
              <a:buAutoNum type="arabicPeriod"/>
            </a:pPr>
            <a:r>
              <a:rPr lang="en" sz="1900">
                <a:latin typeface="Anaheim"/>
                <a:ea typeface="Anaheim"/>
                <a:cs typeface="Anaheim"/>
                <a:sym typeface="Anaheim"/>
              </a:rPr>
              <a:t>Weight averages gave even better correlation, hence added to dataset.</a:t>
            </a:r>
            <a:endParaRPr sz="1900">
              <a:latin typeface="Anaheim"/>
              <a:ea typeface="Anaheim"/>
              <a:cs typeface="Anaheim"/>
              <a:sym typeface="Anaheim"/>
            </a:endParaRPr>
          </a:p>
          <a:p>
            <a:pPr indent="-349250" lvl="0" marL="457200" rtl="0" algn="l">
              <a:spcBef>
                <a:spcPts val="0"/>
              </a:spcBef>
              <a:spcAft>
                <a:spcPts val="0"/>
              </a:spcAft>
              <a:buSzPts val="1900"/>
              <a:buFont typeface="Anaheim"/>
              <a:buAutoNum type="arabicPeriod"/>
            </a:pPr>
            <a:r>
              <a:rPr lang="en" sz="1900">
                <a:latin typeface="Anaheim"/>
                <a:ea typeface="Anaheim"/>
                <a:cs typeface="Anaheim"/>
                <a:sym typeface="Anaheim"/>
              </a:rPr>
              <a:t>Observations and predictions with each NLP column have been separately documented and compared later.</a:t>
            </a:r>
            <a:endParaRPr sz="1900">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762" name="Shape 762"/>
        <p:cNvGrpSpPr/>
        <p:nvPr/>
      </p:nvGrpSpPr>
      <p:grpSpPr>
        <a:xfrm>
          <a:off x="0" y="0"/>
          <a:ext cx="0" cy="0"/>
          <a:chOff x="0" y="0"/>
          <a:chExt cx="0" cy="0"/>
        </a:xfrm>
      </p:grpSpPr>
      <p:sp>
        <p:nvSpPr>
          <p:cNvPr id="763" name="Google Shape;763;p37"/>
          <p:cNvSpPr txBox="1"/>
          <p:nvPr/>
        </p:nvSpPr>
        <p:spPr>
          <a:xfrm>
            <a:off x="550600" y="2120525"/>
            <a:ext cx="27990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a:solidFill>
                <a:srgbClr val="434343"/>
              </a:solidFill>
              <a:latin typeface="Staatliches"/>
              <a:ea typeface="Staatliches"/>
              <a:cs typeface="Staatliches"/>
              <a:sym typeface="Staatliches"/>
            </a:endParaRPr>
          </a:p>
        </p:txBody>
      </p:sp>
      <p:sp>
        <p:nvSpPr>
          <p:cNvPr id="764" name="Google Shape;764;p37"/>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txBox="1"/>
          <p:nvPr/>
        </p:nvSpPr>
        <p:spPr>
          <a:xfrm>
            <a:off x="5935157" y="2120528"/>
            <a:ext cx="2051700" cy="69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t/>
            </a:r>
            <a:endParaRPr>
              <a:solidFill>
                <a:srgbClr val="434343"/>
              </a:solidFill>
              <a:latin typeface="Staatliches"/>
              <a:ea typeface="Staatliches"/>
              <a:cs typeface="Staatliches"/>
              <a:sym typeface="Staatliches"/>
            </a:endParaRPr>
          </a:p>
        </p:txBody>
      </p:sp>
      <p:sp>
        <p:nvSpPr>
          <p:cNvPr id="766" name="Google Shape;766;p37"/>
          <p:cNvSpPr txBox="1"/>
          <p:nvPr/>
        </p:nvSpPr>
        <p:spPr>
          <a:xfrm>
            <a:off x="5935157" y="3362355"/>
            <a:ext cx="20517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solidFill>
                <a:srgbClr val="434343"/>
              </a:solidFill>
              <a:latin typeface="Anaheim"/>
              <a:ea typeface="Anaheim"/>
              <a:cs typeface="Anaheim"/>
              <a:sym typeface="Anaheim"/>
            </a:endParaRPr>
          </a:p>
        </p:txBody>
      </p:sp>
      <p:sp>
        <p:nvSpPr>
          <p:cNvPr id="767" name="Google Shape;767;p37"/>
          <p:cNvSpPr txBox="1"/>
          <p:nvPr/>
        </p:nvSpPr>
        <p:spPr>
          <a:xfrm>
            <a:off x="1615850" y="2146050"/>
            <a:ext cx="1838400" cy="48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a:solidFill>
                  <a:srgbClr val="434343"/>
                </a:solidFill>
                <a:latin typeface="Staatliches"/>
                <a:ea typeface="Staatliches"/>
                <a:cs typeface="Staatliches"/>
                <a:sym typeface="Staatliches"/>
              </a:rPr>
              <a:t> Splitting the  dataset</a:t>
            </a:r>
            <a:endParaRPr>
              <a:solidFill>
                <a:srgbClr val="434343"/>
              </a:solidFill>
              <a:latin typeface="Staatliches"/>
              <a:ea typeface="Staatliches"/>
              <a:cs typeface="Staatliches"/>
              <a:sym typeface="Staatliches"/>
            </a:endParaRPr>
          </a:p>
        </p:txBody>
      </p:sp>
      <p:sp>
        <p:nvSpPr>
          <p:cNvPr id="768" name="Google Shape;768;p37"/>
          <p:cNvSpPr txBox="1"/>
          <p:nvPr/>
        </p:nvSpPr>
        <p:spPr>
          <a:xfrm>
            <a:off x="5830450" y="2166166"/>
            <a:ext cx="1578300" cy="32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lang="en">
                <a:solidFill>
                  <a:srgbClr val="434343"/>
                </a:solidFill>
                <a:latin typeface="Staatliches"/>
                <a:ea typeface="Staatliches"/>
                <a:cs typeface="Staatliches"/>
                <a:sym typeface="Staatliches"/>
              </a:rPr>
              <a:t>Training the model using LSTM,GRU</a:t>
            </a:r>
            <a:endParaRPr>
              <a:solidFill>
                <a:srgbClr val="434343"/>
              </a:solidFill>
              <a:latin typeface="Staatliches"/>
              <a:ea typeface="Staatliches"/>
              <a:cs typeface="Staatliches"/>
              <a:sym typeface="Staatliches"/>
            </a:endParaRPr>
          </a:p>
        </p:txBody>
      </p:sp>
      <p:sp>
        <p:nvSpPr>
          <p:cNvPr id="769" name="Google Shape;769;p37"/>
          <p:cNvSpPr txBox="1"/>
          <p:nvPr/>
        </p:nvSpPr>
        <p:spPr>
          <a:xfrm>
            <a:off x="5935150" y="3479615"/>
            <a:ext cx="1578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Staatliches"/>
                <a:ea typeface="Staatliches"/>
                <a:cs typeface="Staatliches"/>
                <a:sym typeface="Staatliches"/>
              </a:rPr>
              <a:t>Prediction</a:t>
            </a:r>
            <a:endParaRPr>
              <a:solidFill>
                <a:srgbClr val="434343"/>
              </a:solidFill>
              <a:latin typeface="Staatliches"/>
              <a:ea typeface="Staatliches"/>
              <a:cs typeface="Staatliches"/>
              <a:sym typeface="Staatliches"/>
            </a:endParaRPr>
          </a:p>
        </p:txBody>
      </p:sp>
      <p:sp>
        <p:nvSpPr>
          <p:cNvPr id="770" name="Google Shape;770;p37"/>
          <p:cNvSpPr/>
          <p:nvPr/>
        </p:nvSpPr>
        <p:spPr>
          <a:xfrm>
            <a:off x="3513023" y="1976942"/>
            <a:ext cx="881700" cy="8277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3571790" y="1919367"/>
            <a:ext cx="8817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4772348" y="3228667"/>
            <a:ext cx="881700" cy="8277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4831115" y="3171092"/>
            <a:ext cx="8817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4772348" y="1972805"/>
            <a:ext cx="881700" cy="8277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4831115" y="1915230"/>
            <a:ext cx="881700" cy="8277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6" name="Google Shape;776;p37"/>
          <p:cNvCxnSpPr>
            <a:stCxn id="771" idx="3"/>
            <a:endCxn id="775" idx="1"/>
          </p:cNvCxnSpPr>
          <p:nvPr/>
        </p:nvCxnSpPr>
        <p:spPr>
          <a:xfrm flipH="1" rot="10800000">
            <a:off x="4453490" y="2329017"/>
            <a:ext cx="377700" cy="4200"/>
          </a:xfrm>
          <a:prstGeom prst="straightConnector1">
            <a:avLst/>
          </a:prstGeom>
          <a:noFill/>
          <a:ln cap="flat" cmpd="sng" w="9525">
            <a:solidFill>
              <a:srgbClr val="434343"/>
            </a:solidFill>
            <a:prstDash val="solid"/>
            <a:round/>
            <a:headEnd len="med" w="med" type="none"/>
            <a:tailEnd len="med" w="med" type="none"/>
          </a:ln>
        </p:spPr>
      </p:cxnSp>
      <p:cxnSp>
        <p:nvCxnSpPr>
          <p:cNvPr id="777" name="Google Shape;777;p37"/>
          <p:cNvCxnSpPr>
            <a:stCxn id="775" idx="2"/>
            <a:endCxn id="773" idx="0"/>
          </p:cNvCxnSpPr>
          <p:nvPr/>
        </p:nvCxnSpPr>
        <p:spPr>
          <a:xfrm>
            <a:off x="5271965" y="2742930"/>
            <a:ext cx="0" cy="428100"/>
          </a:xfrm>
          <a:prstGeom prst="straightConnector1">
            <a:avLst/>
          </a:prstGeom>
          <a:noFill/>
          <a:ln cap="flat" cmpd="sng" w="9525">
            <a:solidFill>
              <a:srgbClr val="434343"/>
            </a:solidFill>
            <a:prstDash val="solid"/>
            <a:round/>
            <a:headEnd len="med" w="med" type="none"/>
            <a:tailEnd len="med" w="med" type="none"/>
          </a:ln>
        </p:spPr>
      </p:cxnSp>
      <p:grpSp>
        <p:nvGrpSpPr>
          <p:cNvPr id="778" name="Google Shape;778;p37"/>
          <p:cNvGrpSpPr/>
          <p:nvPr/>
        </p:nvGrpSpPr>
        <p:grpSpPr>
          <a:xfrm>
            <a:off x="5087788" y="3396425"/>
            <a:ext cx="368375" cy="368650"/>
            <a:chOff x="6268875" y="3225525"/>
            <a:chExt cx="368375" cy="368650"/>
          </a:xfrm>
        </p:grpSpPr>
        <p:sp>
          <p:nvSpPr>
            <p:cNvPr id="779" name="Google Shape;779;p37"/>
            <p:cNvSpPr/>
            <p:nvPr/>
          </p:nvSpPr>
          <p:spPr>
            <a:xfrm>
              <a:off x="6373275" y="3225525"/>
              <a:ext cx="201350" cy="106450"/>
            </a:xfrm>
            <a:custGeom>
              <a:rect b="b" l="l" r="r" t="t"/>
              <a:pathLst>
                <a:path extrusionOk="0" h="4258" w="8054">
                  <a:moveTo>
                    <a:pt x="4379" y="0"/>
                  </a:moveTo>
                  <a:cubicBezTo>
                    <a:pt x="4165" y="0"/>
                    <a:pt x="3952" y="83"/>
                    <a:pt x="3792" y="248"/>
                  </a:cubicBezTo>
                  <a:lnTo>
                    <a:pt x="2903" y="1127"/>
                  </a:lnTo>
                  <a:lnTo>
                    <a:pt x="153" y="3887"/>
                  </a:lnTo>
                  <a:cubicBezTo>
                    <a:pt x="1" y="4039"/>
                    <a:pt x="143" y="4258"/>
                    <a:pt x="312" y="4258"/>
                  </a:cubicBezTo>
                  <a:cubicBezTo>
                    <a:pt x="363" y="4258"/>
                    <a:pt x="417" y="4238"/>
                    <a:pt x="465" y="4189"/>
                  </a:cubicBezTo>
                  <a:lnTo>
                    <a:pt x="2743" y="1912"/>
                  </a:lnTo>
                  <a:lnTo>
                    <a:pt x="4104" y="560"/>
                  </a:lnTo>
                  <a:cubicBezTo>
                    <a:pt x="4179" y="480"/>
                    <a:pt x="4281" y="440"/>
                    <a:pt x="4382" y="440"/>
                  </a:cubicBezTo>
                  <a:cubicBezTo>
                    <a:pt x="4484" y="440"/>
                    <a:pt x="4586" y="480"/>
                    <a:pt x="4661" y="560"/>
                  </a:cubicBezTo>
                  <a:lnTo>
                    <a:pt x="7421" y="3320"/>
                  </a:lnTo>
                  <a:cubicBezTo>
                    <a:pt x="7572" y="3471"/>
                    <a:pt x="7572" y="3717"/>
                    <a:pt x="7421" y="3877"/>
                  </a:cubicBezTo>
                  <a:lnTo>
                    <a:pt x="7411" y="3887"/>
                  </a:lnTo>
                  <a:cubicBezTo>
                    <a:pt x="7259" y="4039"/>
                    <a:pt x="7401" y="4258"/>
                    <a:pt x="7570" y="4258"/>
                  </a:cubicBezTo>
                  <a:cubicBezTo>
                    <a:pt x="7621" y="4258"/>
                    <a:pt x="7675" y="4238"/>
                    <a:pt x="7723" y="4189"/>
                  </a:cubicBezTo>
                  <a:lnTo>
                    <a:pt x="7733" y="4189"/>
                  </a:lnTo>
                  <a:cubicBezTo>
                    <a:pt x="8054" y="3858"/>
                    <a:pt x="8054" y="3329"/>
                    <a:pt x="7733" y="3008"/>
                  </a:cubicBezTo>
                  <a:lnTo>
                    <a:pt x="4973" y="248"/>
                  </a:lnTo>
                  <a:cubicBezTo>
                    <a:pt x="4808" y="83"/>
                    <a:pt x="4593" y="0"/>
                    <a:pt x="437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6400450" y="3262300"/>
              <a:ext cx="136625" cy="69675"/>
            </a:xfrm>
            <a:custGeom>
              <a:rect b="b" l="l" r="r" t="t"/>
              <a:pathLst>
                <a:path extrusionOk="0" h="2787" w="5465">
                  <a:moveTo>
                    <a:pt x="2657" y="0"/>
                  </a:moveTo>
                  <a:cubicBezTo>
                    <a:pt x="2603" y="0"/>
                    <a:pt x="2549" y="20"/>
                    <a:pt x="2506" y="63"/>
                  </a:cubicBezTo>
                  <a:lnTo>
                    <a:pt x="153" y="2416"/>
                  </a:lnTo>
                  <a:cubicBezTo>
                    <a:pt x="1" y="2568"/>
                    <a:pt x="143" y="2787"/>
                    <a:pt x="312" y="2787"/>
                  </a:cubicBezTo>
                  <a:cubicBezTo>
                    <a:pt x="363" y="2787"/>
                    <a:pt x="416" y="2767"/>
                    <a:pt x="465" y="2718"/>
                  </a:cubicBezTo>
                  <a:lnTo>
                    <a:pt x="2601" y="582"/>
                  </a:lnTo>
                  <a:cubicBezTo>
                    <a:pt x="2780" y="800"/>
                    <a:pt x="3038" y="908"/>
                    <a:pt x="3294" y="908"/>
                  </a:cubicBezTo>
                  <a:cubicBezTo>
                    <a:pt x="3551" y="908"/>
                    <a:pt x="3806" y="800"/>
                    <a:pt x="3981" y="582"/>
                  </a:cubicBezTo>
                  <a:lnTo>
                    <a:pt x="4831" y="1433"/>
                  </a:lnTo>
                  <a:cubicBezTo>
                    <a:pt x="4812" y="1452"/>
                    <a:pt x="4784" y="1471"/>
                    <a:pt x="4765" y="1499"/>
                  </a:cubicBezTo>
                  <a:cubicBezTo>
                    <a:pt x="4434" y="1830"/>
                    <a:pt x="4415" y="2359"/>
                    <a:pt x="4727" y="2709"/>
                  </a:cubicBezTo>
                  <a:cubicBezTo>
                    <a:pt x="4777" y="2761"/>
                    <a:pt x="4833" y="2783"/>
                    <a:pt x="4888" y="2783"/>
                  </a:cubicBezTo>
                  <a:cubicBezTo>
                    <a:pt x="5051" y="2783"/>
                    <a:pt x="5193" y="2586"/>
                    <a:pt x="5058" y="2416"/>
                  </a:cubicBezTo>
                  <a:cubicBezTo>
                    <a:pt x="4897" y="2246"/>
                    <a:pt x="4907" y="1972"/>
                    <a:pt x="5077" y="1811"/>
                  </a:cubicBezTo>
                  <a:cubicBezTo>
                    <a:pt x="5124" y="1754"/>
                    <a:pt x="5190" y="1716"/>
                    <a:pt x="5266" y="1698"/>
                  </a:cubicBezTo>
                  <a:cubicBezTo>
                    <a:pt x="5417" y="1650"/>
                    <a:pt x="5464" y="1452"/>
                    <a:pt x="5351" y="1329"/>
                  </a:cubicBezTo>
                  <a:lnTo>
                    <a:pt x="4084" y="63"/>
                  </a:lnTo>
                  <a:cubicBezTo>
                    <a:pt x="4042" y="20"/>
                    <a:pt x="3988" y="0"/>
                    <a:pt x="3934" y="0"/>
                  </a:cubicBezTo>
                  <a:cubicBezTo>
                    <a:pt x="3844" y="0"/>
                    <a:pt x="3755" y="56"/>
                    <a:pt x="3725" y="157"/>
                  </a:cubicBezTo>
                  <a:cubicBezTo>
                    <a:pt x="3659" y="370"/>
                    <a:pt x="3477" y="476"/>
                    <a:pt x="3295" y="476"/>
                  </a:cubicBezTo>
                  <a:cubicBezTo>
                    <a:pt x="3113" y="476"/>
                    <a:pt x="2931" y="370"/>
                    <a:pt x="2865" y="157"/>
                  </a:cubicBezTo>
                  <a:cubicBezTo>
                    <a:pt x="2836" y="56"/>
                    <a:pt x="2747" y="0"/>
                    <a:pt x="265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6420825" y="3313050"/>
              <a:ext cx="56675" cy="19000"/>
            </a:xfrm>
            <a:custGeom>
              <a:rect b="b" l="l" r="r" t="t"/>
              <a:pathLst>
                <a:path extrusionOk="0" h="760" w="2267">
                  <a:moveTo>
                    <a:pt x="1130" y="1"/>
                  </a:moveTo>
                  <a:cubicBezTo>
                    <a:pt x="784" y="1"/>
                    <a:pt x="439" y="126"/>
                    <a:pt x="170" y="376"/>
                  </a:cubicBezTo>
                  <a:cubicBezTo>
                    <a:pt x="0" y="531"/>
                    <a:pt x="141" y="760"/>
                    <a:pt x="314" y="760"/>
                  </a:cubicBezTo>
                  <a:cubicBezTo>
                    <a:pt x="363" y="760"/>
                    <a:pt x="415" y="742"/>
                    <a:pt x="463" y="698"/>
                  </a:cubicBezTo>
                  <a:cubicBezTo>
                    <a:pt x="652" y="528"/>
                    <a:pt x="893" y="442"/>
                    <a:pt x="1134" y="442"/>
                  </a:cubicBezTo>
                  <a:cubicBezTo>
                    <a:pt x="1375" y="442"/>
                    <a:pt x="1616" y="528"/>
                    <a:pt x="1805" y="698"/>
                  </a:cubicBezTo>
                  <a:cubicBezTo>
                    <a:pt x="1853" y="742"/>
                    <a:pt x="1904" y="760"/>
                    <a:pt x="1954" y="760"/>
                  </a:cubicBezTo>
                  <a:cubicBezTo>
                    <a:pt x="2127" y="760"/>
                    <a:pt x="2267" y="531"/>
                    <a:pt x="2098" y="376"/>
                  </a:cubicBezTo>
                  <a:cubicBezTo>
                    <a:pt x="1824" y="126"/>
                    <a:pt x="1476" y="1"/>
                    <a:pt x="1130"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6268875" y="3290775"/>
              <a:ext cx="368375" cy="303400"/>
            </a:xfrm>
            <a:custGeom>
              <a:rect b="b" l="l" r="r" t="t"/>
              <a:pathLst>
                <a:path extrusionOk="0" h="12136" w="14735">
                  <a:moveTo>
                    <a:pt x="3082" y="10926"/>
                  </a:moveTo>
                  <a:lnTo>
                    <a:pt x="3082" y="11606"/>
                  </a:lnTo>
                  <a:cubicBezTo>
                    <a:pt x="3082" y="11691"/>
                    <a:pt x="3016" y="11757"/>
                    <a:pt x="2940" y="11757"/>
                  </a:cubicBezTo>
                  <a:lnTo>
                    <a:pt x="2401" y="11757"/>
                  </a:lnTo>
                  <a:cubicBezTo>
                    <a:pt x="2326" y="11748"/>
                    <a:pt x="2259" y="11691"/>
                    <a:pt x="2259" y="11606"/>
                  </a:cubicBezTo>
                  <a:lnTo>
                    <a:pt x="2259" y="10926"/>
                  </a:lnTo>
                  <a:close/>
                  <a:moveTo>
                    <a:pt x="12476" y="10926"/>
                  </a:moveTo>
                  <a:lnTo>
                    <a:pt x="12476" y="11606"/>
                  </a:lnTo>
                  <a:cubicBezTo>
                    <a:pt x="12476" y="11691"/>
                    <a:pt x="12409" y="11757"/>
                    <a:pt x="12334" y="11757"/>
                  </a:cubicBezTo>
                  <a:lnTo>
                    <a:pt x="11795" y="11757"/>
                  </a:lnTo>
                  <a:cubicBezTo>
                    <a:pt x="11720" y="11748"/>
                    <a:pt x="11653" y="11691"/>
                    <a:pt x="11653" y="11606"/>
                  </a:cubicBezTo>
                  <a:lnTo>
                    <a:pt x="11653" y="10926"/>
                  </a:lnTo>
                  <a:close/>
                  <a:moveTo>
                    <a:pt x="1834" y="1"/>
                  </a:moveTo>
                  <a:cubicBezTo>
                    <a:pt x="823" y="1"/>
                    <a:pt x="1" y="823"/>
                    <a:pt x="1" y="1844"/>
                  </a:cubicBezTo>
                  <a:lnTo>
                    <a:pt x="1" y="9083"/>
                  </a:lnTo>
                  <a:cubicBezTo>
                    <a:pt x="1" y="10104"/>
                    <a:pt x="823" y="10926"/>
                    <a:pt x="1834" y="10926"/>
                  </a:cubicBezTo>
                  <a:lnTo>
                    <a:pt x="1872" y="10926"/>
                  </a:lnTo>
                  <a:lnTo>
                    <a:pt x="1872" y="11606"/>
                  </a:lnTo>
                  <a:cubicBezTo>
                    <a:pt x="1872" y="11899"/>
                    <a:pt x="2108" y="12136"/>
                    <a:pt x="2401" y="12136"/>
                  </a:cubicBezTo>
                  <a:lnTo>
                    <a:pt x="2930" y="12136"/>
                  </a:lnTo>
                  <a:cubicBezTo>
                    <a:pt x="3223" y="12136"/>
                    <a:pt x="3460" y="11899"/>
                    <a:pt x="3460" y="11606"/>
                  </a:cubicBezTo>
                  <a:lnTo>
                    <a:pt x="3460" y="10926"/>
                  </a:lnTo>
                  <a:lnTo>
                    <a:pt x="11266" y="10926"/>
                  </a:lnTo>
                  <a:lnTo>
                    <a:pt x="11266" y="11606"/>
                  </a:lnTo>
                  <a:cubicBezTo>
                    <a:pt x="11266" y="11899"/>
                    <a:pt x="11502" y="12136"/>
                    <a:pt x="11795" y="12136"/>
                  </a:cubicBezTo>
                  <a:lnTo>
                    <a:pt x="12324" y="12136"/>
                  </a:lnTo>
                  <a:cubicBezTo>
                    <a:pt x="12617" y="12136"/>
                    <a:pt x="12854" y="11899"/>
                    <a:pt x="12854" y="11606"/>
                  </a:cubicBezTo>
                  <a:lnTo>
                    <a:pt x="12854" y="10926"/>
                  </a:lnTo>
                  <a:lnTo>
                    <a:pt x="12891" y="10926"/>
                  </a:lnTo>
                  <a:cubicBezTo>
                    <a:pt x="13903" y="10926"/>
                    <a:pt x="14725" y="10104"/>
                    <a:pt x="14734" y="9083"/>
                  </a:cubicBezTo>
                  <a:lnTo>
                    <a:pt x="14734" y="3800"/>
                  </a:lnTo>
                  <a:cubicBezTo>
                    <a:pt x="14734" y="3696"/>
                    <a:pt x="14649" y="3611"/>
                    <a:pt x="14545" y="3611"/>
                  </a:cubicBezTo>
                  <a:cubicBezTo>
                    <a:pt x="14432" y="3611"/>
                    <a:pt x="14347" y="3696"/>
                    <a:pt x="14347" y="3800"/>
                  </a:cubicBezTo>
                  <a:lnTo>
                    <a:pt x="14347" y="9083"/>
                  </a:lnTo>
                  <a:cubicBezTo>
                    <a:pt x="14347" y="9896"/>
                    <a:pt x="13695" y="10548"/>
                    <a:pt x="12891" y="10548"/>
                  </a:cubicBezTo>
                  <a:lnTo>
                    <a:pt x="1834" y="10548"/>
                  </a:lnTo>
                  <a:cubicBezTo>
                    <a:pt x="1031" y="10548"/>
                    <a:pt x="379" y="9896"/>
                    <a:pt x="379" y="9083"/>
                  </a:cubicBezTo>
                  <a:lnTo>
                    <a:pt x="379" y="1844"/>
                  </a:lnTo>
                  <a:cubicBezTo>
                    <a:pt x="379" y="1031"/>
                    <a:pt x="1031" y="379"/>
                    <a:pt x="1834" y="379"/>
                  </a:cubicBezTo>
                  <a:lnTo>
                    <a:pt x="4877" y="379"/>
                  </a:lnTo>
                  <a:cubicBezTo>
                    <a:pt x="5123" y="379"/>
                    <a:pt x="5123" y="1"/>
                    <a:pt x="487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6567525" y="3290775"/>
              <a:ext cx="69725" cy="81425"/>
            </a:xfrm>
            <a:custGeom>
              <a:rect b="b" l="l" r="r" t="t"/>
              <a:pathLst>
                <a:path extrusionOk="0" h="3257" w="2789">
                  <a:moveTo>
                    <a:pt x="256" y="1"/>
                  </a:moveTo>
                  <a:cubicBezTo>
                    <a:pt x="0" y="1"/>
                    <a:pt x="0" y="379"/>
                    <a:pt x="256" y="379"/>
                  </a:cubicBezTo>
                  <a:lnTo>
                    <a:pt x="945" y="379"/>
                  </a:lnTo>
                  <a:cubicBezTo>
                    <a:pt x="1749" y="379"/>
                    <a:pt x="2401" y="1031"/>
                    <a:pt x="2401" y="1844"/>
                  </a:cubicBezTo>
                  <a:lnTo>
                    <a:pt x="2401" y="3072"/>
                  </a:lnTo>
                  <a:cubicBezTo>
                    <a:pt x="2401" y="3195"/>
                    <a:pt x="2498" y="3257"/>
                    <a:pt x="2595" y="3257"/>
                  </a:cubicBezTo>
                  <a:cubicBezTo>
                    <a:pt x="2691" y="3257"/>
                    <a:pt x="2788" y="3195"/>
                    <a:pt x="2788" y="3072"/>
                  </a:cubicBezTo>
                  <a:lnTo>
                    <a:pt x="2788" y="1844"/>
                  </a:lnTo>
                  <a:cubicBezTo>
                    <a:pt x="2788" y="823"/>
                    <a:pt x="1957" y="1"/>
                    <a:pt x="94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6312825" y="3498650"/>
              <a:ext cx="38775" cy="21325"/>
            </a:xfrm>
            <a:custGeom>
              <a:rect b="b" l="l" r="r" t="t"/>
              <a:pathLst>
                <a:path extrusionOk="0" h="853" w="1551">
                  <a:moveTo>
                    <a:pt x="190" y="0"/>
                  </a:moveTo>
                  <a:cubicBezTo>
                    <a:pt x="95" y="0"/>
                    <a:pt x="1" y="64"/>
                    <a:pt x="1" y="191"/>
                  </a:cubicBezTo>
                  <a:lnTo>
                    <a:pt x="1" y="664"/>
                  </a:lnTo>
                  <a:cubicBezTo>
                    <a:pt x="1" y="768"/>
                    <a:pt x="86" y="853"/>
                    <a:pt x="190" y="853"/>
                  </a:cubicBezTo>
                  <a:lnTo>
                    <a:pt x="1295" y="853"/>
                  </a:lnTo>
                  <a:cubicBezTo>
                    <a:pt x="1550" y="853"/>
                    <a:pt x="1550" y="475"/>
                    <a:pt x="1295" y="475"/>
                  </a:cubicBezTo>
                  <a:lnTo>
                    <a:pt x="379" y="475"/>
                  </a:lnTo>
                  <a:lnTo>
                    <a:pt x="379" y="191"/>
                  </a:lnTo>
                  <a:cubicBezTo>
                    <a:pt x="379" y="64"/>
                    <a:pt x="284" y="0"/>
                    <a:pt x="19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6312600" y="3334725"/>
              <a:ext cx="280700" cy="185250"/>
            </a:xfrm>
            <a:custGeom>
              <a:rect b="b" l="l" r="r" t="t"/>
              <a:pathLst>
                <a:path extrusionOk="0" h="7410" w="11228">
                  <a:moveTo>
                    <a:pt x="199" y="1"/>
                  </a:moveTo>
                  <a:cubicBezTo>
                    <a:pt x="95" y="1"/>
                    <a:pt x="0" y="86"/>
                    <a:pt x="10" y="190"/>
                  </a:cubicBezTo>
                  <a:lnTo>
                    <a:pt x="10" y="662"/>
                  </a:lnTo>
                  <a:cubicBezTo>
                    <a:pt x="10" y="790"/>
                    <a:pt x="104" y="854"/>
                    <a:pt x="199" y="854"/>
                  </a:cubicBezTo>
                  <a:cubicBezTo>
                    <a:pt x="293" y="854"/>
                    <a:pt x="388" y="790"/>
                    <a:pt x="388" y="662"/>
                  </a:cubicBezTo>
                  <a:lnTo>
                    <a:pt x="388" y="379"/>
                  </a:lnTo>
                  <a:lnTo>
                    <a:pt x="10840" y="379"/>
                  </a:lnTo>
                  <a:lnTo>
                    <a:pt x="10840" y="7023"/>
                  </a:lnTo>
                  <a:lnTo>
                    <a:pt x="2041" y="7023"/>
                  </a:lnTo>
                  <a:cubicBezTo>
                    <a:pt x="1786" y="7023"/>
                    <a:pt x="1786" y="7410"/>
                    <a:pt x="2041" y="7410"/>
                  </a:cubicBezTo>
                  <a:lnTo>
                    <a:pt x="11039" y="7410"/>
                  </a:lnTo>
                  <a:cubicBezTo>
                    <a:pt x="11142" y="7410"/>
                    <a:pt x="11228" y="7325"/>
                    <a:pt x="11228" y="7221"/>
                  </a:cubicBezTo>
                  <a:lnTo>
                    <a:pt x="11228" y="190"/>
                  </a:lnTo>
                  <a:cubicBezTo>
                    <a:pt x="11228" y="86"/>
                    <a:pt x="11142" y="1"/>
                    <a:pt x="1103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6312600" y="3409625"/>
              <a:ext cx="9700" cy="35525"/>
            </a:xfrm>
            <a:custGeom>
              <a:rect b="b" l="l" r="r" t="t"/>
              <a:pathLst>
                <a:path extrusionOk="0" h="1421" w="388">
                  <a:moveTo>
                    <a:pt x="199" y="1"/>
                  </a:moveTo>
                  <a:cubicBezTo>
                    <a:pt x="95" y="1"/>
                    <a:pt x="0" y="86"/>
                    <a:pt x="10" y="190"/>
                  </a:cubicBezTo>
                  <a:lnTo>
                    <a:pt x="10" y="1229"/>
                  </a:lnTo>
                  <a:cubicBezTo>
                    <a:pt x="10" y="1357"/>
                    <a:pt x="104" y="1421"/>
                    <a:pt x="199" y="1421"/>
                  </a:cubicBezTo>
                  <a:cubicBezTo>
                    <a:pt x="293" y="1421"/>
                    <a:pt x="388" y="1357"/>
                    <a:pt x="388" y="1229"/>
                  </a:cubicBezTo>
                  <a:lnTo>
                    <a:pt x="388" y="190"/>
                  </a:lnTo>
                  <a:cubicBezTo>
                    <a:pt x="388" y="86"/>
                    <a:pt x="303" y="1"/>
                    <a:pt x="19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6296525" y="3364950"/>
              <a:ext cx="74925" cy="35975"/>
            </a:xfrm>
            <a:custGeom>
              <a:rect b="b" l="l" r="r" t="t"/>
              <a:pathLst>
                <a:path extrusionOk="0" h="1439" w="2997">
                  <a:moveTo>
                    <a:pt x="2250" y="379"/>
                  </a:moveTo>
                  <a:cubicBezTo>
                    <a:pt x="2694" y="379"/>
                    <a:pt x="2694" y="1050"/>
                    <a:pt x="2250" y="1050"/>
                  </a:cubicBezTo>
                  <a:lnTo>
                    <a:pt x="747" y="1050"/>
                  </a:lnTo>
                  <a:cubicBezTo>
                    <a:pt x="303" y="1050"/>
                    <a:pt x="303" y="379"/>
                    <a:pt x="747" y="379"/>
                  </a:cubicBezTo>
                  <a:close/>
                  <a:moveTo>
                    <a:pt x="714" y="1"/>
                  </a:moveTo>
                  <a:cubicBezTo>
                    <a:pt x="322" y="1"/>
                    <a:pt x="0" y="324"/>
                    <a:pt x="0" y="720"/>
                  </a:cubicBezTo>
                  <a:cubicBezTo>
                    <a:pt x="0" y="1120"/>
                    <a:pt x="331" y="1438"/>
                    <a:pt x="730" y="1438"/>
                  </a:cubicBezTo>
                  <a:cubicBezTo>
                    <a:pt x="735" y="1438"/>
                    <a:pt x="741" y="1438"/>
                    <a:pt x="747" y="1438"/>
                  </a:cubicBezTo>
                  <a:lnTo>
                    <a:pt x="2250" y="1438"/>
                  </a:lnTo>
                  <a:cubicBezTo>
                    <a:pt x="2256" y="1438"/>
                    <a:pt x="2261" y="1438"/>
                    <a:pt x="2267" y="1438"/>
                  </a:cubicBezTo>
                  <a:cubicBezTo>
                    <a:pt x="2666" y="1438"/>
                    <a:pt x="2996" y="1120"/>
                    <a:pt x="2996" y="720"/>
                  </a:cubicBezTo>
                  <a:cubicBezTo>
                    <a:pt x="2996" y="324"/>
                    <a:pt x="2674" y="1"/>
                    <a:pt x="2283" y="1"/>
                  </a:cubicBezTo>
                  <a:cubicBezTo>
                    <a:pt x="2272" y="1"/>
                    <a:pt x="2261" y="1"/>
                    <a:pt x="2250" y="1"/>
                  </a:cubicBezTo>
                  <a:lnTo>
                    <a:pt x="747" y="1"/>
                  </a:lnTo>
                  <a:cubicBezTo>
                    <a:pt x="736" y="1"/>
                    <a:pt x="725" y="1"/>
                    <a:pt x="71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6292275" y="3453800"/>
              <a:ext cx="79175" cy="35975"/>
            </a:xfrm>
            <a:custGeom>
              <a:rect b="b" l="l" r="r" t="t"/>
              <a:pathLst>
                <a:path extrusionOk="0" h="1439" w="3167">
                  <a:moveTo>
                    <a:pt x="2420" y="388"/>
                  </a:moveTo>
                  <a:cubicBezTo>
                    <a:pt x="2864" y="388"/>
                    <a:pt x="2864" y="1059"/>
                    <a:pt x="2420" y="1059"/>
                  </a:cubicBezTo>
                  <a:lnTo>
                    <a:pt x="917" y="1059"/>
                  </a:lnTo>
                  <a:cubicBezTo>
                    <a:pt x="473" y="1059"/>
                    <a:pt x="473" y="388"/>
                    <a:pt x="917" y="388"/>
                  </a:cubicBezTo>
                  <a:close/>
                  <a:moveTo>
                    <a:pt x="2437" y="1"/>
                  </a:moveTo>
                  <a:cubicBezTo>
                    <a:pt x="2431" y="1"/>
                    <a:pt x="2426" y="1"/>
                    <a:pt x="2420" y="1"/>
                  </a:cubicBezTo>
                  <a:lnTo>
                    <a:pt x="917" y="1"/>
                  </a:lnTo>
                  <a:cubicBezTo>
                    <a:pt x="0" y="39"/>
                    <a:pt x="0" y="1400"/>
                    <a:pt x="917" y="1437"/>
                  </a:cubicBezTo>
                  <a:lnTo>
                    <a:pt x="2420" y="1437"/>
                  </a:lnTo>
                  <a:cubicBezTo>
                    <a:pt x="2431" y="1438"/>
                    <a:pt x="2442" y="1438"/>
                    <a:pt x="2453" y="1438"/>
                  </a:cubicBezTo>
                  <a:cubicBezTo>
                    <a:pt x="2844" y="1438"/>
                    <a:pt x="3166" y="1114"/>
                    <a:pt x="3166" y="719"/>
                  </a:cubicBezTo>
                  <a:cubicBezTo>
                    <a:pt x="3166" y="319"/>
                    <a:pt x="2836" y="1"/>
                    <a:pt x="243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6406625" y="3367100"/>
              <a:ext cx="141075" cy="120675"/>
            </a:xfrm>
            <a:custGeom>
              <a:rect b="b" l="l" r="r" t="t"/>
              <a:pathLst>
                <a:path extrusionOk="0" h="4827" w="5643">
                  <a:moveTo>
                    <a:pt x="3034" y="388"/>
                  </a:moveTo>
                  <a:lnTo>
                    <a:pt x="3034" y="1229"/>
                  </a:lnTo>
                  <a:cubicBezTo>
                    <a:pt x="2741" y="1276"/>
                    <a:pt x="2477" y="1428"/>
                    <a:pt x="2288" y="1654"/>
                  </a:cubicBezTo>
                  <a:lnTo>
                    <a:pt x="1569" y="1239"/>
                  </a:lnTo>
                  <a:cubicBezTo>
                    <a:pt x="1910" y="757"/>
                    <a:pt x="2448" y="445"/>
                    <a:pt x="3034" y="388"/>
                  </a:cubicBezTo>
                  <a:close/>
                  <a:moveTo>
                    <a:pt x="3412" y="388"/>
                  </a:moveTo>
                  <a:cubicBezTo>
                    <a:pt x="3998" y="445"/>
                    <a:pt x="4537" y="757"/>
                    <a:pt x="4877" y="1239"/>
                  </a:cubicBezTo>
                  <a:lnTo>
                    <a:pt x="4149" y="1654"/>
                  </a:lnTo>
                  <a:cubicBezTo>
                    <a:pt x="3970" y="1428"/>
                    <a:pt x="3705" y="1276"/>
                    <a:pt x="3412" y="1229"/>
                  </a:cubicBezTo>
                  <a:lnTo>
                    <a:pt x="3412" y="388"/>
                  </a:lnTo>
                  <a:close/>
                  <a:moveTo>
                    <a:pt x="3228" y="1590"/>
                  </a:moveTo>
                  <a:cubicBezTo>
                    <a:pt x="3430" y="1590"/>
                    <a:pt x="3634" y="1666"/>
                    <a:pt x="3800" y="1834"/>
                  </a:cubicBezTo>
                  <a:cubicBezTo>
                    <a:pt x="4319" y="2344"/>
                    <a:pt x="3951" y="3233"/>
                    <a:pt x="3223" y="3233"/>
                  </a:cubicBezTo>
                  <a:cubicBezTo>
                    <a:pt x="2770" y="3233"/>
                    <a:pt x="2401" y="2864"/>
                    <a:pt x="2401" y="2410"/>
                  </a:cubicBezTo>
                  <a:cubicBezTo>
                    <a:pt x="2401" y="1918"/>
                    <a:pt x="2807" y="1590"/>
                    <a:pt x="3228" y="1590"/>
                  </a:cubicBezTo>
                  <a:close/>
                  <a:moveTo>
                    <a:pt x="1380" y="1569"/>
                  </a:moveTo>
                  <a:lnTo>
                    <a:pt x="2099" y="1985"/>
                  </a:lnTo>
                  <a:cubicBezTo>
                    <a:pt x="1995" y="2259"/>
                    <a:pt x="1995" y="2562"/>
                    <a:pt x="2099" y="2836"/>
                  </a:cubicBezTo>
                  <a:lnTo>
                    <a:pt x="1380" y="3251"/>
                  </a:lnTo>
                  <a:cubicBezTo>
                    <a:pt x="1135" y="2722"/>
                    <a:pt x="1135" y="2099"/>
                    <a:pt x="1380" y="1569"/>
                  </a:cubicBezTo>
                  <a:close/>
                  <a:moveTo>
                    <a:pt x="5066" y="1569"/>
                  </a:moveTo>
                  <a:cubicBezTo>
                    <a:pt x="5312" y="2099"/>
                    <a:pt x="5312" y="2722"/>
                    <a:pt x="5066" y="3251"/>
                  </a:cubicBezTo>
                  <a:lnTo>
                    <a:pt x="4338" y="2836"/>
                  </a:lnTo>
                  <a:cubicBezTo>
                    <a:pt x="4452" y="2562"/>
                    <a:pt x="4452" y="2259"/>
                    <a:pt x="4338" y="1985"/>
                  </a:cubicBezTo>
                  <a:lnTo>
                    <a:pt x="5066" y="1569"/>
                  </a:lnTo>
                  <a:close/>
                  <a:moveTo>
                    <a:pt x="2288" y="3166"/>
                  </a:moveTo>
                  <a:cubicBezTo>
                    <a:pt x="2477" y="3393"/>
                    <a:pt x="2741" y="3544"/>
                    <a:pt x="3034" y="3592"/>
                  </a:cubicBezTo>
                  <a:lnTo>
                    <a:pt x="3034" y="4433"/>
                  </a:lnTo>
                  <a:cubicBezTo>
                    <a:pt x="2448" y="4376"/>
                    <a:pt x="1910" y="4064"/>
                    <a:pt x="1569" y="3582"/>
                  </a:cubicBezTo>
                  <a:lnTo>
                    <a:pt x="2288" y="3166"/>
                  </a:lnTo>
                  <a:close/>
                  <a:moveTo>
                    <a:pt x="4149" y="3166"/>
                  </a:moveTo>
                  <a:lnTo>
                    <a:pt x="4877" y="3582"/>
                  </a:lnTo>
                  <a:cubicBezTo>
                    <a:pt x="4537" y="4064"/>
                    <a:pt x="3998" y="4376"/>
                    <a:pt x="3412" y="4433"/>
                  </a:cubicBezTo>
                  <a:lnTo>
                    <a:pt x="3412" y="3592"/>
                  </a:lnTo>
                  <a:cubicBezTo>
                    <a:pt x="3705" y="3544"/>
                    <a:pt x="3970" y="3393"/>
                    <a:pt x="4149" y="3166"/>
                  </a:cubicBezTo>
                  <a:close/>
                  <a:moveTo>
                    <a:pt x="3223" y="0"/>
                  </a:moveTo>
                  <a:cubicBezTo>
                    <a:pt x="1078" y="0"/>
                    <a:pt x="0" y="2599"/>
                    <a:pt x="1522" y="4121"/>
                  </a:cubicBezTo>
                  <a:cubicBezTo>
                    <a:pt x="2013" y="4609"/>
                    <a:pt x="2615" y="4827"/>
                    <a:pt x="3205" y="4827"/>
                  </a:cubicBezTo>
                  <a:cubicBezTo>
                    <a:pt x="4446" y="4827"/>
                    <a:pt x="5636" y="3864"/>
                    <a:pt x="5643" y="2410"/>
                  </a:cubicBezTo>
                  <a:cubicBezTo>
                    <a:pt x="5633" y="1078"/>
                    <a:pt x="4556" y="0"/>
                    <a:pt x="322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37"/>
          <p:cNvGrpSpPr/>
          <p:nvPr/>
        </p:nvGrpSpPr>
        <p:grpSpPr>
          <a:xfrm>
            <a:off x="5124300" y="2148925"/>
            <a:ext cx="295350" cy="368600"/>
            <a:chOff x="3841250" y="2071650"/>
            <a:chExt cx="295350" cy="368600"/>
          </a:xfrm>
        </p:grpSpPr>
        <p:sp>
          <p:nvSpPr>
            <p:cNvPr id="791" name="Google Shape;791;p37"/>
            <p:cNvSpPr/>
            <p:nvPr/>
          </p:nvSpPr>
          <p:spPr>
            <a:xfrm>
              <a:off x="3841250" y="2071650"/>
              <a:ext cx="295350" cy="368600"/>
            </a:xfrm>
            <a:custGeom>
              <a:rect b="b" l="l" r="r" t="t"/>
              <a:pathLst>
                <a:path extrusionOk="0" h="14744" w="11814">
                  <a:moveTo>
                    <a:pt x="1418" y="1"/>
                  </a:moveTo>
                  <a:cubicBezTo>
                    <a:pt x="633" y="1"/>
                    <a:pt x="0" y="634"/>
                    <a:pt x="0" y="1418"/>
                  </a:cubicBezTo>
                  <a:lnTo>
                    <a:pt x="0" y="13326"/>
                  </a:lnTo>
                  <a:cubicBezTo>
                    <a:pt x="0" y="14101"/>
                    <a:pt x="633" y="14744"/>
                    <a:pt x="1418" y="14744"/>
                  </a:cubicBezTo>
                  <a:lnTo>
                    <a:pt x="10396" y="14744"/>
                  </a:lnTo>
                  <a:cubicBezTo>
                    <a:pt x="11171" y="14744"/>
                    <a:pt x="11814" y="14101"/>
                    <a:pt x="11814" y="13326"/>
                  </a:cubicBezTo>
                  <a:lnTo>
                    <a:pt x="11814" y="10671"/>
                  </a:lnTo>
                  <a:cubicBezTo>
                    <a:pt x="11814" y="10543"/>
                    <a:pt x="11717" y="10479"/>
                    <a:pt x="11620" y="10479"/>
                  </a:cubicBezTo>
                  <a:cubicBezTo>
                    <a:pt x="11523" y="10479"/>
                    <a:pt x="11426" y="10543"/>
                    <a:pt x="11426" y="10671"/>
                  </a:cubicBezTo>
                  <a:lnTo>
                    <a:pt x="11426" y="13326"/>
                  </a:lnTo>
                  <a:cubicBezTo>
                    <a:pt x="11426" y="13893"/>
                    <a:pt x="10963" y="14356"/>
                    <a:pt x="10396" y="14356"/>
                  </a:cubicBezTo>
                  <a:lnTo>
                    <a:pt x="1418" y="14356"/>
                  </a:lnTo>
                  <a:cubicBezTo>
                    <a:pt x="841" y="14356"/>
                    <a:pt x="378" y="13893"/>
                    <a:pt x="378" y="13326"/>
                  </a:cubicBezTo>
                  <a:lnTo>
                    <a:pt x="378" y="1418"/>
                  </a:lnTo>
                  <a:cubicBezTo>
                    <a:pt x="378" y="842"/>
                    <a:pt x="841" y="379"/>
                    <a:pt x="1418" y="379"/>
                  </a:cubicBezTo>
                  <a:lnTo>
                    <a:pt x="10396" y="379"/>
                  </a:lnTo>
                  <a:cubicBezTo>
                    <a:pt x="10963" y="379"/>
                    <a:pt x="11426" y="842"/>
                    <a:pt x="11426" y="1418"/>
                  </a:cubicBezTo>
                  <a:lnTo>
                    <a:pt x="11426" y="9943"/>
                  </a:lnTo>
                  <a:cubicBezTo>
                    <a:pt x="11426" y="10047"/>
                    <a:pt x="11511" y="10132"/>
                    <a:pt x="11625" y="10132"/>
                  </a:cubicBezTo>
                  <a:cubicBezTo>
                    <a:pt x="11729" y="10132"/>
                    <a:pt x="11814" y="10047"/>
                    <a:pt x="11814" y="9943"/>
                  </a:cubicBezTo>
                  <a:lnTo>
                    <a:pt x="11814" y="1418"/>
                  </a:lnTo>
                  <a:cubicBezTo>
                    <a:pt x="11814" y="634"/>
                    <a:pt x="11171" y="1"/>
                    <a:pt x="1039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3870300" y="2208450"/>
              <a:ext cx="52950" cy="44200"/>
            </a:xfrm>
            <a:custGeom>
              <a:rect b="b" l="l" r="r" t="t"/>
              <a:pathLst>
                <a:path extrusionOk="0" h="1768" w="2118">
                  <a:moveTo>
                    <a:pt x="1513" y="379"/>
                  </a:moveTo>
                  <a:cubicBezTo>
                    <a:pt x="1636" y="379"/>
                    <a:pt x="1740" y="483"/>
                    <a:pt x="1740" y="606"/>
                  </a:cubicBezTo>
                  <a:lnTo>
                    <a:pt x="1740" y="1173"/>
                  </a:lnTo>
                  <a:cubicBezTo>
                    <a:pt x="1740" y="1286"/>
                    <a:pt x="1636" y="1390"/>
                    <a:pt x="1513" y="1390"/>
                  </a:cubicBezTo>
                  <a:lnTo>
                    <a:pt x="606" y="1390"/>
                  </a:lnTo>
                  <a:cubicBezTo>
                    <a:pt x="483" y="1390"/>
                    <a:pt x="388" y="1286"/>
                    <a:pt x="388" y="1173"/>
                  </a:cubicBezTo>
                  <a:lnTo>
                    <a:pt x="388" y="606"/>
                  </a:lnTo>
                  <a:cubicBezTo>
                    <a:pt x="388" y="483"/>
                    <a:pt x="483" y="379"/>
                    <a:pt x="606" y="379"/>
                  </a:cubicBezTo>
                  <a:close/>
                  <a:moveTo>
                    <a:pt x="606" y="1"/>
                  </a:moveTo>
                  <a:cubicBezTo>
                    <a:pt x="275" y="1"/>
                    <a:pt x="1" y="275"/>
                    <a:pt x="1" y="606"/>
                  </a:cubicBezTo>
                  <a:lnTo>
                    <a:pt x="1" y="1173"/>
                  </a:lnTo>
                  <a:cubicBezTo>
                    <a:pt x="1" y="1503"/>
                    <a:pt x="275" y="1768"/>
                    <a:pt x="606" y="1768"/>
                  </a:cubicBezTo>
                  <a:lnTo>
                    <a:pt x="1513" y="1768"/>
                  </a:lnTo>
                  <a:cubicBezTo>
                    <a:pt x="1844" y="1768"/>
                    <a:pt x="2118" y="1503"/>
                    <a:pt x="2118" y="1173"/>
                  </a:cubicBezTo>
                  <a:lnTo>
                    <a:pt x="2118" y="606"/>
                  </a:lnTo>
                  <a:cubicBezTo>
                    <a:pt x="2118" y="275"/>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3931725" y="2208450"/>
              <a:ext cx="52725" cy="44200"/>
            </a:xfrm>
            <a:custGeom>
              <a:rect b="b" l="l" r="r" t="t"/>
              <a:pathLst>
                <a:path extrusionOk="0" h="1768" w="2109">
                  <a:moveTo>
                    <a:pt x="1513" y="379"/>
                  </a:moveTo>
                  <a:cubicBezTo>
                    <a:pt x="1636" y="379"/>
                    <a:pt x="1730" y="483"/>
                    <a:pt x="1730" y="606"/>
                  </a:cubicBezTo>
                  <a:lnTo>
                    <a:pt x="1730" y="1173"/>
                  </a:lnTo>
                  <a:cubicBezTo>
                    <a:pt x="1730" y="1286"/>
                    <a:pt x="1636" y="1390"/>
                    <a:pt x="1513" y="1390"/>
                  </a:cubicBezTo>
                  <a:lnTo>
                    <a:pt x="596" y="1390"/>
                  </a:lnTo>
                  <a:cubicBezTo>
                    <a:pt x="483" y="1390"/>
                    <a:pt x="379" y="1286"/>
                    <a:pt x="379" y="1173"/>
                  </a:cubicBezTo>
                  <a:lnTo>
                    <a:pt x="379" y="606"/>
                  </a:lnTo>
                  <a:cubicBezTo>
                    <a:pt x="379" y="483"/>
                    <a:pt x="483" y="379"/>
                    <a:pt x="596" y="379"/>
                  </a:cubicBezTo>
                  <a:close/>
                  <a:moveTo>
                    <a:pt x="596" y="1"/>
                  </a:moveTo>
                  <a:cubicBezTo>
                    <a:pt x="266" y="1"/>
                    <a:pt x="1" y="275"/>
                    <a:pt x="1" y="606"/>
                  </a:cubicBezTo>
                  <a:lnTo>
                    <a:pt x="1" y="1173"/>
                  </a:lnTo>
                  <a:cubicBezTo>
                    <a:pt x="1" y="1503"/>
                    <a:pt x="266" y="1768"/>
                    <a:pt x="596" y="1768"/>
                  </a:cubicBezTo>
                  <a:lnTo>
                    <a:pt x="1513" y="1768"/>
                  </a:lnTo>
                  <a:cubicBezTo>
                    <a:pt x="1844" y="1768"/>
                    <a:pt x="2108" y="1503"/>
                    <a:pt x="2108" y="1173"/>
                  </a:cubicBezTo>
                  <a:lnTo>
                    <a:pt x="2108" y="606"/>
                  </a:lnTo>
                  <a:cubicBezTo>
                    <a:pt x="2108" y="275"/>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92925" y="2208450"/>
              <a:ext cx="52950" cy="44200"/>
            </a:xfrm>
            <a:custGeom>
              <a:rect b="b" l="l" r="r" t="t"/>
              <a:pathLst>
                <a:path extrusionOk="0" h="1768" w="2118">
                  <a:moveTo>
                    <a:pt x="1513" y="379"/>
                  </a:moveTo>
                  <a:cubicBezTo>
                    <a:pt x="1636" y="379"/>
                    <a:pt x="1730" y="483"/>
                    <a:pt x="1730" y="606"/>
                  </a:cubicBezTo>
                  <a:lnTo>
                    <a:pt x="1730" y="1173"/>
                  </a:lnTo>
                  <a:cubicBezTo>
                    <a:pt x="1730" y="1286"/>
                    <a:pt x="1636" y="1390"/>
                    <a:pt x="1513" y="1390"/>
                  </a:cubicBezTo>
                  <a:lnTo>
                    <a:pt x="605" y="1390"/>
                  </a:lnTo>
                  <a:cubicBezTo>
                    <a:pt x="483" y="1390"/>
                    <a:pt x="379" y="1286"/>
                    <a:pt x="379" y="1173"/>
                  </a:cubicBezTo>
                  <a:lnTo>
                    <a:pt x="379" y="606"/>
                  </a:lnTo>
                  <a:cubicBezTo>
                    <a:pt x="379" y="483"/>
                    <a:pt x="483" y="379"/>
                    <a:pt x="605" y="379"/>
                  </a:cubicBezTo>
                  <a:close/>
                  <a:moveTo>
                    <a:pt x="605" y="1"/>
                  </a:moveTo>
                  <a:cubicBezTo>
                    <a:pt x="275" y="1"/>
                    <a:pt x="1" y="275"/>
                    <a:pt x="1" y="606"/>
                  </a:cubicBezTo>
                  <a:lnTo>
                    <a:pt x="1" y="1173"/>
                  </a:lnTo>
                  <a:cubicBezTo>
                    <a:pt x="1" y="1503"/>
                    <a:pt x="275" y="1768"/>
                    <a:pt x="605" y="1768"/>
                  </a:cubicBezTo>
                  <a:lnTo>
                    <a:pt x="1513" y="1768"/>
                  </a:lnTo>
                  <a:cubicBezTo>
                    <a:pt x="1843" y="1768"/>
                    <a:pt x="2118" y="1503"/>
                    <a:pt x="2118" y="1173"/>
                  </a:cubicBezTo>
                  <a:lnTo>
                    <a:pt x="2118" y="606"/>
                  </a:lnTo>
                  <a:cubicBezTo>
                    <a:pt x="2118" y="275"/>
                    <a:pt x="1843"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4054125" y="2208450"/>
              <a:ext cx="52950" cy="44200"/>
            </a:xfrm>
            <a:custGeom>
              <a:rect b="b" l="l" r="r" t="t"/>
              <a:pathLst>
                <a:path extrusionOk="0" h="1768" w="2118">
                  <a:moveTo>
                    <a:pt x="1512" y="379"/>
                  </a:moveTo>
                  <a:cubicBezTo>
                    <a:pt x="1635" y="379"/>
                    <a:pt x="1739" y="483"/>
                    <a:pt x="1739" y="606"/>
                  </a:cubicBezTo>
                  <a:lnTo>
                    <a:pt x="1739" y="1173"/>
                  </a:lnTo>
                  <a:cubicBezTo>
                    <a:pt x="1739" y="1286"/>
                    <a:pt x="1635" y="1390"/>
                    <a:pt x="1512" y="1390"/>
                  </a:cubicBezTo>
                  <a:lnTo>
                    <a:pt x="605" y="1390"/>
                  </a:lnTo>
                  <a:cubicBezTo>
                    <a:pt x="482" y="1390"/>
                    <a:pt x="388" y="1286"/>
                    <a:pt x="388" y="1173"/>
                  </a:cubicBezTo>
                  <a:lnTo>
                    <a:pt x="388" y="606"/>
                  </a:lnTo>
                  <a:cubicBezTo>
                    <a:pt x="388" y="483"/>
                    <a:pt x="482" y="379"/>
                    <a:pt x="605" y="379"/>
                  </a:cubicBezTo>
                  <a:close/>
                  <a:moveTo>
                    <a:pt x="605" y="1"/>
                  </a:moveTo>
                  <a:cubicBezTo>
                    <a:pt x="274" y="1"/>
                    <a:pt x="10" y="275"/>
                    <a:pt x="0" y="606"/>
                  </a:cubicBezTo>
                  <a:lnTo>
                    <a:pt x="0" y="1173"/>
                  </a:lnTo>
                  <a:cubicBezTo>
                    <a:pt x="0" y="1503"/>
                    <a:pt x="274" y="1768"/>
                    <a:pt x="605" y="1768"/>
                  </a:cubicBezTo>
                  <a:lnTo>
                    <a:pt x="1512" y="1768"/>
                  </a:lnTo>
                  <a:cubicBezTo>
                    <a:pt x="1853" y="1768"/>
                    <a:pt x="2117" y="1503"/>
                    <a:pt x="2117" y="1173"/>
                  </a:cubicBezTo>
                  <a:lnTo>
                    <a:pt x="2117" y="606"/>
                  </a:lnTo>
                  <a:cubicBezTo>
                    <a:pt x="2117" y="275"/>
                    <a:pt x="1853" y="1"/>
                    <a:pt x="151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870300" y="2261375"/>
              <a:ext cx="52950" cy="44450"/>
            </a:xfrm>
            <a:custGeom>
              <a:rect b="b" l="l" r="r" t="t"/>
              <a:pathLst>
                <a:path extrusionOk="0" h="1778" w="2118">
                  <a:moveTo>
                    <a:pt x="1513" y="388"/>
                  </a:moveTo>
                  <a:cubicBezTo>
                    <a:pt x="1636" y="388"/>
                    <a:pt x="1740" y="483"/>
                    <a:pt x="1740" y="605"/>
                  </a:cubicBezTo>
                  <a:lnTo>
                    <a:pt x="1740" y="1172"/>
                  </a:lnTo>
                  <a:cubicBezTo>
                    <a:pt x="1740" y="1295"/>
                    <a:pt x="1636" y="1390"/>
                    <a:pt x="1513" y="1390"/>
                  </a:cubicBezTo>
                  <a:lnTo>
                    <a:pt x="606" y="1390"/>
                  </a:lnTo>
                  <a:cubicBezTo>
                    <a:pt x="483" y="1390"/>
                    <a:pt x="388" y="1295"/>
                    <a:pt x="388" y="1172"/>
                  </a:cubicBezTo>
                  <a:lnTo>
                    <a:pt x="388" y="605"/>
                  </a:lnTo>
                  <a:cubicBezTo>
                    <a:pt x="388" y="483"/>
                    <a:pt x="483" y="388"/>
                    <a:pt x="606" y="388"/>
                  </a:cubicBezTo>
                  <a:close/>
                  <a:moveTo>
                    <a:pt x="606" y="1"/>
                  </a:moveTo>
                  <a:cubicBezTo>
                    <a:pt x="275" y="1"/>
                    <a:pt x="1" y="275"/>
                    <a:pt x="1" y="605"/>
                  </a:cubicBezTo>
                  <a:lnTo>
                    <a:pt x="1" y="1172"/>
                  </a:lnTo>
                  <a:cubicBezTo>
                    <a:pt x="1" y="1503"/>
                    <a:pt x="275" y="1777"/>
                    <a:pt x="606" y="1777"/>
                  </a:cubicBezTo>
                  <a:lnTo>
                    <a:pt x="1513" y="1777"/>
                  </a:lnTo>
                  <a:cubicBezTo>
                    <a:pt x="1844" y="1777"/>
                    <a:pt x="2118" y="1503"/>
                    <a:pt x="2118" y="1172"/>
                  </a:cubicBezTo>
                  <a:lnTo>
                    <a:pt x="2118" y="605"/>
                  </a:lnTo>
                  <a:cubicBezTo>
                    <a:pt x="2118" y="275"/>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3931725" y="2261375"/>
              <a:ext cx="52725" cy="44450"/>
            </a:xfrm>
            <a:custGeom>
              <a:rect b="b" l="l" r="r" t="t"/>
              <a:pathLst>
                <a:path extrusionOk="0" h="1778" w="2109">
                  <a:moveTo>
                    <a:pt x="1513" y="388"/>
                  </a:moveTo>
                  <a:cubicBezTo>
                    <a:pt x="1636" y="388"/>
                    <a:pt x="1730" y="483"/>
                    <a:pt x="1730" y="605"/>
                  </a:cubicBezTo>
                  <a:lnTo>
                    <a:pt x="1730" y="1172"/>
                  </a:lnTo>
                  <a:cubicBezTo>
                    <a:pt x="1730" y="1295"/>
                    <a:pt x="1636" y="1390"/>
                    <a:pt x="1513" y="1390"/>
                  </a:cubicBezTo>
                  <a:lnTo>
                    <a:pt x="596" y="1390"/>
                  </a:lnTo>
                  <a:cubicBezTo>
                    <a:pt x="483" y="1390"/>
                    <a:pt x="379" y="1295"/>
                    <a:pt x="379" y="1172"/>
                  </a:cubicBezTo>
                  <a:lnTo>
                    <a:pt x="379" y="605"/>
                  </a:lnTo>
                  <a:cubicBezTo>
                    <a:pt x="379" y="483"/>
                    <a:pt x="483" y="388"/>
                    <a:pt x="596" y="388"/>
                  </a:cubicBezTo>
                  <a:close/>
                  <a:moveTo>
                    <a:pt x="596" y="1"/>
                  </a:moveTo>
                  <a:cubicBezTo>
                    <a:pt x="266" y="1"/>
                    <a:pt x="1" y="275"/>
                    <a:pt x="1" y="605"/>
                  </a:cubicBezTo>
                  <a:lnTo>
                    <a:pt x="1" y="1172"/>
                  </a:lnTo>
                  <a:cubicBezTo>
                    <a:pt x="1" y="1503"/>
                    <a:pt x="266" y="1777"/>
                    <a:pt x="596" y="1777"/>
                  </a:cubicBezTo>
                  <a:lnTo>
                    <a:pt x="1513" y="1777"/>
                  </a:lnTo>
                  <a:cubicBezTo>
                    <a:pt x="1844" y="1777"/>
                    <a:pt x="2108" y="1503"/>
                    <a:pt x="2108" y="1172"/>
                  </a:cubicBezTo>
                  <a:lnTo>
                    <a:pt x="2108" y="605"/>
                  </a:lnTo>
                  <a:cubicBezTo>
                    <a:pt x="2108" y="275"/>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3992925" y="2261375"/>
              <a:ext cx="52950" cy="44450"/>
            </a:xfrm>
            <a:custGeom>
              <a:rect b="b" l="l" r="r" t="t"/>
              <a:pathLst>
                <a:path extrusionOk="0" h="1778" w="2118">
                  <a:moveTo>
                    <a:pt x="1513" y="388"/>
                  </a:moveTo>
                  <a:cubicBezTo>
                    <a:pt x="1636" y="388"/>
                    <a:pt x="1730" y="483"/>
                    <a:pt x="1730" y="605"/>
                  </a:cubicBezTo>
                  <a:lnTo>
                    <a:pt x="1730" y="1172"/>
                  </a:lnTo>
                  <a:cubicBezTo>
                    <a:pt x="1730" y="1295"/>
                    <a:pt x="1636" y="1390"/>
                    <a:pt x="1513" y="1390"/>
                  </a:cubicBezTo>
                  <a:lnTo>
                    <a:pt x="605" y="1390"/>
                  </a:lnTo>
                  <a:cubicBezTo>
                    <a:pt x="483" y="1390"/>
                    <a:pt x="379" y="1295"/>
                    <a:pt x="379" y="1172"/>
                  </a:cubicBezTo>
                  <a:lnTo>
                    <a:pt x="379" y="605"/>
                  </a:lnTo>
                  <a:cubicBezTo>
                    <a:pt x="379" y="483"/>
                    <a:pt x="483" y="388"/>
                    <a:pt x="605" y="388"/>
                  </a:cubicBezTo>
                  <a:close/>
                  <a:moveTo>
                    <a:pt x="605" y="1"/>
                  </a:moveTo>
                  <a:cubicBezTo>
                    <a:pt x="275" y="1"/>
                    <a:pt x="1" y="275"/>
                    <a:pt x="1" y="605"/>
                  </a:cubicBezTo>
                  <a:lnTo>
                    <a:pt x="1" y="1172"/>
                  </a:lnTo>
                  <a:cubicBezTo>
                    <a:pt x="1" y="1503"/>
                    <a:pt x="275" y="1777"/>
                    <a:pt x="605" y="1777"/>
                  </a:cubicBezTo>
                  <a:lnTo>
                    <a:pt x="1513" y="1777"/>
                  </a:lnTo>
                  <a:cubicBezTo>
                    <a:pt x="1843" y="1777"/>
                    <a:pt x="2118" y="1503"/>
                    <a:pt x="2118" y="1172"/>
                  </a:cubicBezTo>
                  <a:lnTo>
                    <a:pt x="2118" y="605"/>
                  </a:lnTo>
                  <a:cubicBezTo>
                    <a:pt x="2118" y="275"/>
                    <a:pt x="1843"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4054125" y="2261375"/>
              <a:ext cx="52950" cy="44450"/>
            </a:xfrm>
            <a:custGeom>
              <a:rect b="b" l="l" r="r" t="t"/>
              <a:pathLst>
                <a:path extrusionOk="0" h="1778" w="2118">
                  <a:moveTo>
                    <a:pt x="1512" y="388"/>
                  </a:moveTo>
                  <a:cubicBezTo>
                    <a:pt x="1635" y="388"/>
                    <a:pt x="1739" y="483"/>
                    <a:pt x="1739" y="605"/>
                  </a:cubicBezTo>
                  <a:lnTo>
                    <a:pt x="1739" y="1172"/>
                  </a:lnTo>
                  <a:cubicBezTo>
                    <a:pt x="1739" y="1295"/>
                    <a:pt x="1635" y="1390"/>
                    <a:pt x="1512" y="1390"/>
                  </a:cubicBezTo>
                  <a:lnTo>
                    <a:pt x="605" y="1390"/>
                  </a:lnTo>
                  <a:cubicBezTo>
                    <a:pt x="482" y="1390"/>
                    <a:pt x="388" y="1295"/>
                    <a:pt x="388" y="1172"/>
                  </a:cubicBezTo>
                  <a:lnTo>
                    <a:pt x="388" y="605"/>
                  </a:lnTo>
                  <a:cubicBezTo>
                    <a:pt x="388" y="483"/>
                    <a:pt x="482" y="388"/>
                    <a:pt x="605" y="388"/>
                  </a:cubicBezTo>
                  <a:close/>
                  <a:moveTo>
                    <a:pt x="605" y="1"/>
                  </a:moveTo>
                  <a:cubicBezTo>
                    <a:pt x="274" y="1"/>
                    <a:pt x="10" y="275"/>
                    <a:pt x="0" y="605"/>
                  </a:cubicBezTo>
                  <a:lnTo>
                    <a:pt x="0" y="1172"/>
                  </a:lnTo>
                  <a:cubicBezTo>
                    <a:pt x="0" y="1503"/>
                    <a:pt x="274" y="1777"/>
                    <a:pt x="605" y="1777"/>
                  </a:cubicBezTo>
                  <a:lnTo>
                    <a:pt x="1512" y="1777"/>
                  </a:lnTo>
                  <a:cubicBezTo>
                    <a:pt x="1853" y="1777"/>
                    <a:pt x="2117" y="1503"/>
                    <a:pt x="2117" y="1172"/>
                  </a:cubicBezTo>
                  <a:lnTo>
                    <a:pt x="2117" y="605"/>
                  </a:lnTo>
                  <a:cubicBezTo>
                    <a:pt x="2117" y="275"/>
                    <a:pt x="1853" y="1"/>
                    <a:pt x="151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3870300" y="2314550"/>
              <a:ext cx="52950" cy="44200"/>
            </a:xfrm>
            <a:custGeom>
              <a:rect b="b" l="l" r="r" t="t"/>
              <a:pathLst>
                <a:path extrusionOk="0" h="1768" w="2118">
                  <a:moveTo>
                    <a:pt x="1513" y="378"/>
                  </a:moveTo>
                  <a:cubicBezTo>
                    <a:pt x="1636" y="378"/>
                    <a:pt x="1740" y="473"/>
                    <a:pt x="1740" y="595"/>
                  </a:cubicBezTo>
                  <a:lnTo>
                    <a:pt x="1740" y="1162"/>
                  </a:lnTo>
                  <a:cubicBezTo>
                    <a:pt x="1740" y="1285"/>
                    <a:pt x="1636" y="1380"/>
                    <a:pt x="1513" y="1380"/>
                  </a:cubicBezTo>
                  <a:lnTo>
                    <a:pt x="606" y="1380"/>
                  </a:lnTo>
                  <a:cubicBezTo>
                    <a:pt x="483" y="1380"/>
                    <a:pt x="388" y="1285"/>
                    <a:pt x="388" y="1162"/>
                  </a:cubicBezTo>
                  <a:lnTo>
                    <a:pt x="388" y="595"/>
                  </a:lnTo>
                  <a:cubicBezTo>
                    <a:pt x="388" y="473"/>
                    <a:pt x="483" y="378"/>
                    <a:pt x="606" y="378"/>
                  </a:cubicBezTo>
                  <a:close/>
                  <a:moveTo>
                    <a:pt x="606" y="0"/>
                  </a:moveTo>
                  <a:cubicBezTo>
                    <a:pt x="275" y="0"/>
                    <a:pt x="1" y="265"/>
                    <a:pt x="1" y="595"/>
                  </a:cubicBezTo>
                  <a:lnTo>
                    <a:pt x="1" y="1162"/>
                  </a:lnTo>
                  <a:cubicBezTo>
                    <a:pt x="1" y="1493"/>
                    <a:pt x="275" y="1767"/>
                    <a:pt x="606" y="1767"/>
                  </a:cubicBezTo>
                  <a:lnTo>
                    <a:pt x="1513" y="1767"/>
                  </a:lnTo>
                  <a:cubicBezTo>
                    <a:pt x="1844" y="1767"/>
                    <a:pt x="2118" y="1493"/>
                    <a:pt x="2118" y="1162"/>
                  </a:cubicBezTo>
                  <a:lnTo>
                    <a:pt x="2118" y="595"/>
                  </a:lnTo>
                  <a:cubicBezTo>
                    <a:pt x="2118" y="265"/>
                    <a:pt x="1844" y="0"/>
                    <a:pt x="151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3931725" y="2314550"/>
              <a:ext cx="52725" cy="44200"/>
            </a:xfrm>
            <a:custGeom>
              <a:rect b="b" l="l" r="r" t="t"/>
              <a:pathLst>
                <a:path extrusionOk="0" h="1768" w="2109">
                  <a:moveTo>
                    <a:pt x="1513" y="378"/>
                  </a:moveTo>
                  <a:cubicBezTo>
                    <a:pt x="1636" y="378"/>
                    <a:pt x="1730" y="473"/>
                    <a:pt x="1730" y="595"/>
                  </a:cubicBezTo>
                  <a:lnTo>
                    <a:pt x="1730" y="1162"/>
                  </a:lnTo>
                  <a:cubicBezTo>
                    <a:pt x="1730" y="1285"/>
                    <a:pt x="1636" y="1380"/>
                    <a:pt x="1513" y="1380"/>
                  </a:cubicBezTo>
                  <a:lnTo>
                    <a:pt x="596" y="1380"/>
                  </a:lnTo>
                  <a:cubicBezTo>
                    <a:pt x="483" y="1380"/>
                    <a:pt x="379" y="1285"/>
                    <a:pt x="379" y="1162"/>
                  </a:cubicBezTo>
                  <a:lnTo>
                    <a:pt x="379" y="595"/>
                  </a:lnTo>
                  <a:cubicBezTo>
                    <a:pt x="379" y="473"/>
                    <a:pt x="483" y="378"/>
                    <a:pt x="596" y="378"/>
                  </a:cubicBezTo>
                  <a:close/>
                  <a:moveTo>
                    <a:pt x="596" y="0"/>
                  </a:moveTo>
                  <a:cubicBezTo>
                    <a:pt x="266" y="0"/>
                    <a:pt x="1" y="265"/>
                    <a:pt x="1" y="595"/>
                  </a:cubicBezTo>
                  <a:lnTo>
                    <a:pt x="1" y="1162"/>
                  </a:lnTo>
                  <a:cubicBezTo>
                    <a:pt x="1" y="1493"/>
                    <a:pt x="266" y="1767"/>
                    <a:pt x="596" y="1767"/>
                  </a:cubicBezTo>
                  <a:lnTo>
                    <a:pt x="1513" y="1767"/>
                  </a:lnTo>
                  <a:cubicBezTo>
                    <a:pt x="1844" y="1767"/>
                    <a:pt x="2108" y="1493"/>
                    <a:pt x="2108" y="1162"/>
                  </a:cubicBezTo>
                  <a:lnTo>
                    <a:pt x="2108" y="595"/>
                  </a:lnTo>
                  <a:cubicBezTo>
                    <a:pt x="2108" y="265"/>
                    <a:pt x="1844" y="0"/>
                    <a:pt x="151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3992925" y="2314550"/>
              <a:ext cx="52950" cy="44200"/>
            </a:xfrm>
            <a:custGeom>
              <a:rect b="b" l="l" r="r" t="t"/>
              <a:pathLst>
                <a:path extrusionOk="0" h="1768" w="2118">
                  <a:moveTo>
                    <a:pt x="1513" y="378"/>
                  </a:moveTo>
                  <a:cubicBezTo>
                    <a:pt x="1636" y="378"/>
                    <a:pt x="1730" y="473"/>
                    <a:pt x="1730" y="595"/>
                  </a:cubicBezTo>
                  <a:lnTo>
                    <a:pt x="1730" y="1162"/>
                  </a:lnTo>
                  <a:cubicBezTo>
                    <a:pt x="1730" y="1285"/>
                    <a:pt x="1636" y="1380"/>
                    <a:pt x="1513" y="1380"/>
                  </a:cubicBezTo>
                  <a:lnTo>
                    <a:pt x="605" y="1380"/>
                  </a:lnTo>
                  <a:cubicBezTo>
                    <a:pt x="483" y="1380"/>
                    <a:pt x="379" y="1285"/>
                    <a:pt x="379" y="1162"/>
                  </a:cubicBezTo>
                  <a:lnTo>
                    <a:pt x="379" y="595"/>
                  </a:lnTo>
                  <a:cubicBezTo>
                    <a:pt x="379" y="473"/>
                    <a:pt x="483" y="378"/>
                    <a:pt x="605" y="378"/>
                  </a:cubicBezTo>
                  <a:close/>
                  <a:moveTo>
                    <a:pt x="605" y="0"/>
                  </a:moveTo>
                  <a:cubicBezTo>
                    <a:pt x="275" y="0"/>
                    <a:pt x="1" y="265"/>
                    <a:pt x="1" y="595"/>
                  </a:cubicBezTo>
                  <a:lnTo>
                    <a:pt x="1" y="1162"/>
                  </a:lnTo>
                  <a:cubicBezTo>
                    <a:pt x="1" y="1493"/>
                    <a:pt x="275" y="1767"/>
                    <a:pt x="605" y="1767"/>
                  </a:cubicBezTo>
                  <a:lnTo>
                    <a:pt x="1513" y="1767"/>
                  </a:lnTo>
                  <a:cubicBezTo>
                    <a:pt x="1843" y="1767"/>
                    <a:pt x="2118" y="1493"/>
                    <a:pt x="2118" y="1162"/>
                  </a:cubicBezTo>
                  <a:lnTo>
                    <a:pt x="2118" y="595"/>
                  </a:lnTo>
                  <a:cubicBezTo>
                    <a:pt x="2118" y="265"/>
                    <a:pt x="1843" y="0"/>
                    <a:pt x="151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3870300" y="2367450"/>
              <a:ext cx="52950" cy="44225"/>
            </a:xfrm>
            <a:custGeom>
              <a:rect b="b" l="l" r="r" t="t"/>
              <a:pathLst>
                <a:path extrusionOk="0" h="1769" w="2118">
                  <a:moveTo>
                    <a:pt x="1513" y="379"/>
                  </a:moveTo>
                  <a:cubicBezTo>
                    <a:pt x="1636" y="379"/>
                    <a:pt x="1740" y="483"/>
                    <a:pt x="1740" y="606"/>
                  </a:cubicBezTo>
                  <a:lnTo>
                    <a:pt x="1740" y="1163"/>
                  </a:lnTo>
                  <a:cubicBezTo>
                    <a:pt x="1740" y="1286"/>
                    <a:pt x="1636" y="1390"/>
                    <a:pt x="1513" y="1390"/>
                  </a:cubicBezTo>
                  <a:lnTo>
                    <a:pt x="606" y="1390"/>
                  </a:lnTo>
                  <a:cubicBezTo>
                    <a:pt x="483" y="1390"/>
                    <a:pt x="388" y="1286"/>
                    <a:pt x="388" y="1163"/>
                  </a:cubicBezTo>
                  <a:lnTo>
                    <a:pt x="388" y="606"/>
                  </a:lnTo>
                  <a:cubicBezTo>
                    <a:pt x="388" y="483"/>
                    <a:pt x="483" y="379"/>
                    <a:pt x="606" y="379"/>
                  </a:cubicBezTo>
                  <a:close/>
                  <a:moveTo>
                    <a:pt x="606" y="1"/>
                  </a:moveTo>
                  <a:cubicBezTo>
                    <a:pt x="275" y="1"/>
                    <a:pt x="1" y="266"/>
                    <a:pt x="1" y="606"/>
                  </a:cubicBezTo>
                  <a:lnTo>
                    <a:pt x="1" y="1163"/>
                  </a:lnTo>
                  <a:cubicBezTo>
                    <a:pt x="1" y="1504"/>
                    <a:pt x="275" y="1768"/>
                    <a:pt x="606" y="1768"/>
                  </a:cubicBezTo>
                  <a:lnTo>
                    <a:pt x="1513" y="1768"/>
                  </a:lnTo>
                  <a:cubicBezTo>
                    <a:pt x="1844" y="1768"/>
                    <a:pt x="2118" y="1504"/>
                    <a:pt x="2118" y="1163"/>
                  </a:cubicBezTo>
                  <a:lnTo>
                    <a:pt x="2118" y="606"/>
                  </a:lnTo>
                  <a:cubicBezTo>
                    <a:pt x="2118" y="266"/>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3931725" y="2367450"/>
              <a:ext cx="52725" cy="44225"/>
            </a:xfrm>
            <a:custGeom>
              <a:rect b="b" l="l" r="r" t="t"/>
              <a:pathLst>
                <a:path extrusionOk="0" h="1769" w="2109">
                  <a:moveTo>
                    <a:pt x="1513" y="379"/>
                  </a:moveTo>
                  <a:cubicBezTo>
                    <a:pt x="1636" y="379"/>
                    <a:pt x="1730" y="483"/>
                    <a:pt x="1730" y="606"/>
                  </a:cubicBezTo>
                  <a:lnTo>
                    <a:pt x="1730" y="1163"/>
                  </a:lnTo>
                  <a:cubicBezTo>
                    <a:pt x="1730" y="1286"/>
                    <a:pt x="1636" y="1390"/>
                    <a:pt x="1513" y="1390"/>
                  </a:cubicBezTo>
                  <a:lnTo>
                    <a:pt x="596" y="1390"/>
                  </a:lnTo>
                  <a:cubicBezTo>
                    <a:pt x="483" y="1390"/>
                    <a:pt x="379" y="1286"/>
                    <a:pt x="379" y="1163"/>
                  </a:cubicBezTo>
                  <a:lnTo>
                    <a:pt x="379" y="606"/>
                  </a:lnTo>
                  <a:cubicBezTo>
                    <a:pt x="379" y="483"/>
                    <a:pt x="483" y="379"/>
                    <a:pt x="596" y="379"/>
                  </a:cubicBezTo>
                  <a:close/>
                  <a:moveTo>
                    <a:pt x="596" y="1"/>
                  </a:moveTo>
                  <a:cubicBezTo>
                    <a:pt x="266" y="1"/>
                    <a:pt x="1" y="266"/>
                    <a:pt x="1" y="606"/>
                  </a:cubicBezTo>
                  <a:lnTo>
                    <a:pt x="1" y="1163"/>
                  </a:lnTo>
                  <a:cubicBezTo>
                    <a:pt x="1" y="1504"/>
                    <a:pt x="266" y="1768"/>
                    <a:pt x="596" y="1768"/>
                  </a:cubicBezTo>
                  <a:lnTo>
                    <a:pt x="1513" y="1768"/>
                  </a:lnTo>
                  <a:cubicBezTo>
                    <a:pt x="1844" y="1768"/>
                    <a:pt x="2108" y="1504"/>
                    <a:pt x="2108" y="1163"/>
                  </a:cubicBezTo>
                  <a:lnTo>
                    <a:pt x="2108" y="606"/>
                  </a:lnTo>
                  <a:cubicBezTo>
                    <a:pt x="2108" y="266"/>
                    <a:pt x="1844"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3992925" y="2367450"/>
              <a:ext cx="52950" cy="44225"/>
            </a:xfrm>
            <a:custGeom>
              <a:rect b="b" l="l" r="r" t="t"/>
              <a:pathLst>
                <a:path extrusionOk="0" h="1769" w="2118">
                  <a:moveTo>
                    <a:pt x="1513" y="379"/>
                  </a:moveTo>
                  <a:cubicBezTo>
                    <a:pt x="1636" y="379"/>
                    <a:pt x="1730" y="483"/>
                    <a:pt x="1730" y="606"/>
                  </a:cubicBezTo>
                  <a:lnTo>
                    <a:pt x="1730" y="1163"/>
                  </a:lnTo>
                  <a:cubicBezTo>
                    <a:pt x="1730" y="1286"/>
                    <a:pt x="1636" y="1390"/>
                    <a:pt x="1513" y="1390"/>
                  </a:cubicBezTo>
                  <a:lnTo>
                    <a:pt x="605" y="1390"/>
                  </a:lnTo>
                  <a:cubicBezTo>
                    <a:pt x="483" y="1390"/>
                    <a:pt x="379" y="1286"/>
                    <a:pt x="379" y="1163"/>
                  </a:cubicBezTo>
                  <a:lnTo>
                    <a:pt x="379" y="606"/>
                  </a:lnTo>
                  <a:cubicBezTo>
                    <a:pt x="379" y="483"/>
                    <a:pt x="483" y="379"/>
                    <a:pt x="605" y="379"/>
                  </a:cubicBezTo>
                  <a:close/>
                  <a:moveTo>
                    <a:pt x="605" y="1"/>
                  </a:moveTo>
                  <a:cubicBezTo>
                    <a:pt x="275" y="1"/>
                    <a:pt x="1" y="266"/>
                    <a:pt x="1" y="606"/>
                  </a:cubicBezTo>
                  <a:lnTo>
                    <a:pt x="1" y="1163"/>
                  </a:lnTo>
                  <a:cubicBezTo>
                    <a:pt x="1" y="1504"/>
                    <a:pt x="275" y="1768"/>
                    <a:pt x="605" y="1768"/>
                  </a:cubicBezTo>
                  <a:lnTo>
                    <a:pt x="1513" y="1768"/>
                  </a:lnTo>
                  <a:cubicBezTo>
                    <a:pt x="1843" y="1768"/>
                    <a:pt x="2118" y="1504"/>
                    <a:pt x="2118" y="1163"/>
                  </a:cubicBezTo>
                  <a:lnTo>
                    <a:pt x="2118" y="606"/>
                  </a:lnTo>
                  <a:cubicBezTo>
                    <a:pt x="2118" y="266"/>
                    <a:pt x="1843" y="1"/>
                    <a:pt x="15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4054125" y="2314550"/>
              <a:ext cx="52950" cy="97125"/>
            </a:xfrm>
            <a:custGeom>
              <a:rect b="b" l="l" r="r" t="t"/>
              <a:pathLst>
                <a:path extrusionOk="0" h="3885" w="2118">
                  <a:moveTo>
                    <a:pt x="1512" y="378"/>
                  </a:moveTo>
                  <a:cubicBezTo>
                    <a:pt x="1635" y="378"/>
                    <a:pt x="1739" y="473"/>
                    <a:pt x="1739" y="595"/>
                  </a:cubicBezTo>
                  <a:lnTo>
                    <a:pt x="1739" y="3279"/>
                  </a:lnTo>
                  <a:cubicBezTo>
                    <a:pt x="1739" y="3402"/>
                    <a:pt x="1635" y="3506"/>
                    <a:pt x="1512" y="3506"/>
                  </a:cubicBezTo>
                  <a:lnTo>
                    <a:pt x="605" y="3506"/>
                  </a:lnTo>
                  <a:cubicBezTo>
                    <a:pt x="482" y="3506"/>
                    <a:pt x="388" y="3402"/>
                    <a:pt x="388" y="3279"/>
                  </a:cubicBezTo>
                  <a:lnTo>
                    <a:pt x="388" y="595"/>
                  </a:lnTo>
                  <a:cubicBezTo>
                    <a:pt x="388" y="473"/>
                    <a:pt x="482" y="378"/>
                    <a:pt x="605" y="378"/>
                  </a:cubicBezTo>
                  <a:close/>
                  <a:moveTo>
                    <a:pt x="605" y="0"/>
                  </a:moveTo>
                  <a:cubicBezTo>
                    <a:pt x="274" y="0"/>
                    <a:pt x="10" y="265"/>
                    <a:pt x="0" y="595"/>
                  </a:cubicBezTo>
                  <a:lnTo>
                    <a:pt x="0" y="3279"/>
                  </a:lnTo>
                  <a:cubicBezTo>
                    <a:pt x="0" y="3620"/>
                    <a:pt x="274" y="3884"/>
                    <a:pt x="605" y="3884"/>
                  </a:cubicBezTo>
                  <a:lnTo>
                    <a:pt x="1512" y="3884"/>
                  </a:lnTo>
                  <a:cubicBezTo>
                    <a:pt x="1853" y="3884"/>
                    <a:pt x="2117" y="3620"/>
                    <a:pt x="2117" y="3279"/>
                  </a:cubicBezTo>
                  <a:lnTo>
                    <a:pt x="2117" y="595"/>
                  </a:lnTo>
                  <a:cubicBezTo>
                    <a:pt x="2117" y="265"/>
                    <a:pt x="1853" y="0"/>
                    <a:pt x="151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3870550" y="2100950"/>
              <a:ext cx="236525" cy="93600"/>
            </a:xfrm>
            <a:custGeom>
              <a:rect b="b" l="l" r="r" t="t"/>
              <a:pathLst>
                <a:path extrusionOk="0" h="3744" w="9461">
                  <a:moveTo>
                    <a:pt x="974" y="1"/>
                  </a:moveTo>
                  <a:cubicBezTo>
                    <a:pt x="435" y="1"/>
                    <a:pt x="0" y="435"/>
                    <a:pt x="0" y="974"/>
                  </a:cubicBezTo>
                  <a:lnTo>
                    <a:pt x="0" y="2770"/>
                  </a:lnTo>
                  <a:cubicBezTo>
                    <a:pt x="0" y="3308"/>
                    <a:pt x="435" y="3743"/>
                    <a:pt x="974" y="3743"/>
                  </a:cubicBezTo>
                  <a:lnTo>
                    <a:pt x="8487" y="3743"/>
                  </a:lnTo>
                  <a:cubicBezTo>
                    <a:pt x="9026" y="3743"/>
                    <a:pt x="9460" y="3308"/>
                    <a:pt x="9460" y="2770"/>
                  </a:cubicBezTo>
                  <a:lnTo>
                    <a:pt x="9460" y="974"/>
                  </a:lnTo>
                  <a:cubicBezTo>
                    <a:pt x="9460" y="435"/>
                    <a:pt x="9026" y="1"/>
                    <a:pt x="8487" y="1"/>
                  </a:cubicBezTo>
                  <a:lnTo>
                    <a:pt x="2429" y="1"/>
                  </a:lnTo>
                  <a:cubicBezTo>
                    <a:pt x="2174" y="1"/>
                    <a:pt x="2174" y="379"/>
                    <a:pt x="2429" y="379"/>
                  </a:cubicBezTo>
                  <a:lnTo>
                    <a:pt x="8487" y="379"/>
                  </a:lnTo>
                  <a:cubicBezTo>
                    <a:pt x="8818" y="379"/>
                    <a:pt x="9082" y="643"/>
                    <a:pt x="9082" y="974"/>
                  </a:cubicBezTo>
                  <a:lnTo>
                    <a:pt x="9082" y="2760"/>
                  </a:lnTo>
                  <a:cubicBezTo>
                    <a:pt x="9082" y="3091"/>
                    <a:pt x="8818" y="3356"/>
                    <a:pt x="8487" y="3356"/>
                  </a:cubicBezTo>
                  <a:lnTo>
                    <a:pt x="974" y="3356"/>
                  </a:lnTo>
                  <a:cubicBezTo>
                    <a:pt x="643" y="3356"/>
                    <a:pt x="378" y="3091"/>
                    <a:pt x="378" y="2760"/>
                  </a:cubicBezTo>
                  <a:lnTo>
                    <a:pt x="378" y="974"/>
                  </a:lnTo>
                  <a:cubicBezTo>
                    <a:pt x="378" y="643"/>
                    <a:pt x="643" y="379"/>
                    <a:pt x="974" y="379"/>
                  </a:cubicBezTo>
                  <a:lnTo>
                    <a:pt x="1692" y="379"/>
                  </a:lnTo>
                  <a:cubicBezTo>
                    <a:pt x="1947" y="379"/>
                    <a:pt x="1947" y="1"/>
                    <a:pt x="169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7"/>
          <p:cNvGrpSpPr/>
          <p:nvPr/>
        </p:nvGrpSpPr>
        <p:grpSpPr>
          <a:xfrm>
            <a:off x="3835688" y="2180913"/>
            <a:ext cx="368600" cy="296325"/>
            <a:chOff x="5062975" y="1554225"/>
            <a:chExt cx="368600" cy="296325"/>
          </a:xfrm>
        </p:grpSpPr>
        <p:sp>
          <p:nvSpPr>
            <p:cNvPr id="809" name="Google Shape;809;p37"/>
            <p:cNvSpPr/>
            <p:nvPr/>
          </p:nvSpPr>
          <p:spPr>
            <a:xfrm>
              <a:off x="5062975" y="1554225"/>
              <a:ext cx="368600" cy="296325"/>
            </a:xfrm>
            <a:custGeom>
              <a:rect b="b" l="l" r="r" t="t"/>
              <a:pathLst>
                <a:path extrusionOk="0" h="11853" w="14744">
                  <a:moveTo>
                    <a:pt x="13515" y="436"/>
                  </a:moveTo>
                  <a:cubicBezTo>
                    <a:pt x="13950" y="436"/>
                    <a:pt x="14309" y="795"/>
                    <a:pt x="14309" y="1230"/>
                  </a:cubicBezTo>
                  <a:lnTo>
                    <a:pt x="14309" y="6163"/>
                  </a:lnTo>
                  <a:lnTo>
                    <a:pt x="14309" y="7202"/>
                  </a:lnTo>
                  <a:cubicBezTo>
                    <a:pt x="14309" y="7646"/>
                    <a:pt x="13950" y="8006"/>
                    <a:pt x="13515" y="8006"/>
                  </a:cubicBezTo>
                  <a:lnTo>
                    <a:pt x="1239" y="8006"/>
                  </a:lnTo>
                  <a:cubicBezTo>
                    <a:pt x="804" y="8006"/>
                    <a:pt x="445" y="7646"/>
                    <a:pt x="445" y="7202"/>
                  </a:cubicBezTo>
                  <a:lnTo>
                    <a:pt x="445" y="1230"/>
                  </a:lnTo>
                  <a:cubicBezTo>
                    <a:pt x="445" y="795"/>
                    <a:pt x="804" y="436"/>
                    <a:pt x="1239" y="436"/>
                  </a:cubicBezTo>
                  <a:close/>
                  <a:moveTo>
                    <a:pt x="14309" y="8147"/>
                  </a:moveTo>
                  <a:lnTo>
                    <a:pt x="14309" y="10623"/>
                  </a:lnTo>
                  <a:cubicBezTo>
                    <a:pt x="14309" y="11058"/>
                    <a:pt x="13950" y="11417"/>
                    <a:pt x="13515" y="11417"/>
                  </a:cubicBezTo>
                  <a:lnTo>
                    <a:pt x="1239" y="11417"/>
                  </a:lnTo>
                  <a:cubicBezTo>
                    <a:pt x="804" y="11417"/>
                    <a:pt x="445" y="11058"/>
                    <a:pt x="445" y="10623"/>
                  </a:cubicBezTo>
                  <a:lnTo>
                    <a:pt x="445" y="8147"/>
                  </a:lnTo>
                  <a:cubicBezTo>
                    <a:pt x="662" y="8336"/>
                    <a:pt x="946" y="8440"/>
                    <a:pt x="1239" y="8440"/>
                  </a:cubicBezTo>
                  <a:lnTo>
                    <a:pt x="13515" y="8440"/>
                  </a:lnTo>
                  <a:cubicBezTo>
                    <a:pt x="13808" y="8440"/>
                    <a:pt x="14092" y="8336"/>
                    <a:pt x="14309" y="8147"/>
                  </a:cubicBezTo>
                  <a:close/>
                  <a:moveTo>
                    <a:pt x="1239" y="1"/>
                  </a:moveTo>
                  <a:cubicBezTo>
                    <a:pt x="558" y="1"/>
                    <a:pt x="10" y="549"/>
                    <a:pt x="1" y="1230"/>
                  </a:cubicBezTo>
                  <a:lnTo>
                    <a:pt x="1" y="10623"/>
                  </a:lnTo>
                  <a:cubicBezTo>
                    <a:pt x="10" y="11304"/>
                    <a:pt x="558" y="11852"/>
                    <a:pt x="1239" y="11852"/>
                  </a:cubicBezTo>
                  <a:lnTo>
                    <a:pt x="13515" y="11852"/>
                  </a:lnTo>
                  <a:cubicBezTo>
                    <a:pt x="14196" y="11852"/>
                    <a:pt x="14744" y="11304"/>
                    <a:pt x="14744" y="10623"/>
                  </a:cubicBezTo>
                  <a:lnTo>
                    <a:pt x="14744" y="1230"/>
                  </a:lnTo>
                  <a:cubicBezTo>
                    <a:pt x="14744" y="549"/>
                    <a:pt x="14196" y="1"/>
                    <a:pt x="1351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5088975" y="1580225"/>
              <a:ext cx="316850" cy="159275"/>
            </a:xfrm>
            <a:custGeom>
              <a:rect b="b" l="l" r="r" t="t"/>
              <a:pathLst>
                <a:path extrusionOk="0" h="6371" w="12674">
                  <a:moveTo>
                    <a:pt x="10651" y="426"/>
                  </a:moveTo>
                  <a:cubicBezTo>
                    <a:pt x="10449" y="1278"/>
                    <a:pt x="11113" y="2048"/>
                    <a:pt x="11937" y="2048"/>
                  </a:cubicBezTo>
                  <a:cubicBezTo>
                    <a:pt x="12036" y="2048"/>
                    <a:pt x="12137" y="2037"/>
                    <a:pt x="12239" y="2013"/>
                  </a:cubicBezTo>
                  <a:lnTo>
                    <a:pt x="12239" y="4348"/>
                  </a:lnTo>
                  <a:cubicBezTo>
                    <a:pt x="12137" y="4325"/>
                    <a:pt x="12036" y="4314"/>
                    <a:pt x="11937" y="4314"/>
                  </a:cubicBezTo>
                  <a:cubicBezTo>
                    <a:pt x="11113" y="4314"/>
                    <a:pt x="10449" y="5083"/>
                    <a:pt x="10651" y="5935"/>
                  </a:cubicBezTo>
                  <a:lnTo>
                    <a:pt x="2023" y="5935"/>
                  </a:lnTo>
                  <a:cubicBezTo>
                    <a:pt x="2217" y="5083"/>
                    <a:pt x="1559" y="4314"/>
                    <a:pt x="736" y="4314"/>
                  </a:cubicBezTo>
                  <a:cubicBezTo>
                    <a:pt x="638" y="4314"/>
                    <a:pt x="537" y="4325"/>
                    <a:pt x="435" y="4348"/>
                  </a:cubicBezTo>
                  <a:lnTo>
                    <a:pt x="435" y="2013"/>
                  </a:lnTo>
                  <a:cubicBezTo>
                    <a:pt x="537" y="2037"/>
                    <a:pt x="638" y="2048"/>
                    <a:pt x="736" y="2048"/>
                  </a:cubicBezTo>
                  <a:cubicBezTo>
                    <a:pt x="1559" y="2048"/>
                    <a:pt x="2217" y="1278"/>
                    <a:pt x="2023" y="426"/>
                  </a:cubicBezTo>
                  <a:close/>
                  <a:moveTo>
                    <a:pt x="1698" y="0"/>
                  </a:moveTo>
                  <a:cubicBezTo>
                    <a:pt x="1535" y="0"/>
                    <a:pt x="1439" y="174"/>
                    <a:pt x="1512" y="322"/>
                  </a:cubicBezTo>
                  <a:cubicBezTo>
                    <a:pt x="1588" y="445"/>
                    <a:pt x="1616" y="586"/>
                    <a:pt x="1616" y="728"/>
                  </a:cubicBezTo>
                  <a:cubicBezTo>
                    <a:pt x="1616" y="1220"/>
                    <a:pt x="1219" y="1617"/>
                    <a:pt x="737" y="1617"/>
                  </a:cubicBezTo>
                  <a:cubicBezTo>
                    <a:pt x="586" y="1617"/>
                    <a:pt x="444" y="1579"/>
                    <a:pt x="322" y="1513"/>
                  </a:cubicBezTo>
                  <a:cubicBezTo>
                    <a:pt x="287" y="1495"/>
                    <a:pt x="251" y="1487"/>
                    <a:pt x="217" y="1487"/>
                  </a:cubicBezTo>
                  <a:cubicBezTo>
                    <a:pt x="101" y="1487"/>
                    <a:pt x="0" y="1578"/>
                    <a:pt x="0" y="1702"/>
                  </a:cubicBezTo>
                  <a:lnTo>
                    <a:pt x="0" y="4660"/>
                  </a:lnTo>
                  <a:cubicBezTo>
                    <a:pt x="0" y="4785"/>
                    <a:pt x="104" y="4882"/>
                    <a:pt x="222" y="4882"/>
                  </a:cubicBezTo>
                  <a:cubicBezTo>
                    <a:pt x="255" y="4882"/>
                    <a:pt x="289" y="4875"/>
                    <a:pt x="322" y="4858"/>
                  </a:cubicBezTo>
                  <a:cubicBezTo>
                    <a:pt x="444" y="4783"/>
                    <a:pt x="586" y="4754"/>
                    <a:pt x="737" y="4754"/>
                  </a:cubicBezTo>
                  <a:cubicBezTo>
                    <a:pt x="1219" y="4754"/>
                    <a:pt x="1616" y="5151"/>
                    <a:pt x="1616" y="5633"/>
                  </a:cubicBezTo>
                  <a:cubicBezTo>
                    <a:pt x="1616" y="5775"/>
                    <a:pt x="1588" y="5926"/>
                    <a:pt x="1512" y="6049"/>
                  </a:cubicBezTo>
                  <a:cubicBezTo>
                    <a:pt x="1437" y="6191"/>
                    <a:pt x="1541" y="6370"/>
                    <a:pt x="1711" y="6370"/>
                  </a:cubicBezTo>
                  <a:lnTo>
                    <a:pt x="10963" y="6370"/>
                  </a:lnTo>
                  <a:cubicBezTo>
                    <a:pt x="11124" y="6370"/>
                    <a:pt x="11237" y="6191"/>
                    <a:pt x="11161" y="6049"/>
                  </a:cubicBezTo>
                  <a:cubicBezTo>
                    <a:pt x="11086" y="5926"/>
                    <a:pt x="11057" y="5775"/>
                    <a:pt x="11057" y="5633"/>
                  </a:cubicBezTo>
                  <a:cubicBezTo>
                    <a:pt x="11057" y="5151"/>
                    <a:pt x="11454" y="4754"/>
                    <a:pt x="11936" y="4754"/>
                  </a:cubicBezTo>
                  <a:cubicBezTo>
                    <a:pt x="12078" y="4754"/>
                    <a:pt x="12229" y="4783"/>
                    <a:pt x="12352" y="4858"/>
                  </a:cubicBezTo>
                  <a:cubicBezTo>
                    <a:pt x="12383" y="4875"/>
                    <a:pt x="12416" y="4882"/>
                    <a:pt x="12448" y="4882"/>
                  </a:cubicBezTo>
                  <a:cubicBezTo>
                    <a:pt x="12564" y="4882"/>
                    <a:pt x="12674" y="4785"/>
                    <a:pt x="12674" y="4660"/>
                  </a:cubicBezTo>
                  <a:lnTo>
                    <a:pt x="12674" y="1702"/>
                  </a:lnTo>
                  <a:cubicBezTo>
                    <a:pt x="12674" y="1626"/>
                    <a:pt x="12636" y="1550"/>
                    <a:pt x="12570" y="1513"/>
                  </a:cubicBezTo>
                  <a:cubicBezTo>
                    <a:pt x="12536" y="1494"/>
                    <a:pt x="12499" y="1484"/>
                    <a:pt x="12461" y="1484"/>
                  </a:cubicBezTo>
                  <a:cubicBezTo>
                    <a:pt x="12423" y="1484"/>
                    <a:pt x="12385" y="1494"/>
                    <a:pt x="12352" y="1513"/>
                  </a:cubicBezTo>
                  <a:cubicBezTo>
                    <a:pt x="12229" y="1579"/>
                    <a:pt x="12078" y="1617"/>
                    <a:pt x="11936" y="1617"/>
                  </a:cubicBezTo>
                  <a:cubicBezTo>
                    <a:pt x="11454" y="1617"/>
                    <a:pt x="11057" y="1220"/>
                    <a:pt x="11057" y="728"/>
                  </a:cubicBezTo>
                  <a:cubicBezTo>
                    <a:pt x="11057" y="586"/>
                    <a:pt x="11086" y="445"/>
                    <a:pt x="11161" y="322"/>
                  </a:cubicBezTo>
                  <a:cubicBezTo>
                    <a:pt x="11235" y="174"/>
                    <a:pt x="11129" y="0"/>
                    <a:pt x="10975" y="0"/>
                  </a:cubicBezTo>
                  <a:cubicBezTo>
                    <a:pt x="10971" y="0"/>
                    <a:pt x="10967" y="0"/>
                    <a:pt x="10963" y="1"/>
                  </a:cubicBezTo>
                  <a:lnTo>
                    <a:pt x="1711" y="1"/>
                  </a:lnTo>
                  <a:cubicBezTo>
                    <a:pt x="1706" y="0"/>
                    <a:pt x="1702" y="0"/>
                    <a:pt x="169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5181025" y="1603850"/>
              <a:ext cx="126975" cy="111900"/>
            </a:xfrm>
            <a:custGeom>
              <a:rect b="b" l="l" r="r" t="t"/>
              <a:pathLst>
                <a:path extrusionOk="0" h="4476" w="5079">
                  <a:moveTo>
                    <a:pt x="2672" y="0"/>
                  </a:moveTo>
                  <a:cubicBezTo>
                    <a:pt x="2664" y="0"/>
                    <a:pt x="2657" y="1"/>
                    <a:pt x="2650" y="1"/>
                  </a:cubicBezTo>
                  <a:cubicBezTo>
                    <a:pt x="2026" y="1"/>
                    <a:pt x="1422" y="265"/>
                    <a:pt x="996" y="728"/>
                  </a:cubicBezTo>
                  <a:cubicBezTo>
                    <a:pt x="854" y="892"/>
                    <a:pt x="1000" y="1098"/>
                    <a:pt x="1166" y="1098"/>
                  </a:cubicBezTo>
                  <a:cubicBezTo>
                    <a:pt x="1221" y="1098"/>
                    <a:pt x="1278" y="1075"/>
                    <a:pt x="1327" y="1021"/>
                  </a:cubicBezTo>
                  <a:cubicBezTo>
                    <a:pt x="1677" y="639"/>
                    <a:pt x="2162" y="441"/>
                    <a:pt x="2652" y="441"/>
                  </a:cubicBezTo>
                  <a:cubicBezTo>
                    <a:pt x="3020" y="441"/>
                    <a:pt x="3392" y="553"/>
                    <a:pt x="3709" y="785"/>
                  </a:cubicBezTo>
                  <a:cubicBezTo>
                    <a:pt x="4446" y="1333"/>
                    <a:pt x="4654" y="2344"/>
                    <a:pt x="4191" y="3138"/>
                  </a:cubicBezTo>
                  <a:cubicBezTo>
                    <a:pt x="3855" y="3702"/>
                    <a:pt x="3261" y="4018"/>
                    <a:pt x="2648" y="4018"/>
                  </a:cubicBezTo>
                  <a:cubicBezTo>
                    <a:pt x="2398" y="4018"/>
                    <a:pt x="2144" y="3966"/>
                    <a:pt x="1904" y="3856"/>
                  </a:cubicBezTo>
                  <a:cubicBezTo>
                    <a:pt x="1062" y="3469"/>
                    <a:pt x="656" y="2524"/>
                    <a:pt x="958" y="1654"/>
                  </a:cubicBezTo>
                  <a:cubicBezTo>
                    <a:pt x="1017" y="1479"/>
                    <a:pt x="880" y="1358"/>
                    <a:pt x="745" y="1358"/>
                  </a:cubicBezTo>
                  <a:cubicBezTo>
                    <a:pt x="662" y="1358"/>
                    <a:pt x="579" y="1404"/>
                    <a:pt x="543" y="1513"/>
                  </a:cubicBezTo>
                  <a:cubicBezTo>
                    <a:pt x="1" y="3088"/>
                    <a:pt x="1249" y="4475"/>
                    <a:pt x="2656" y="4475"/>
                  </a:cubicBezTo>
                  <a:cubicBezTo>
                    <a:pt x="3090" y="4475"/>
                    <a:pt x="3538" y="4344"/>
                    <a:pt x="3954" y="4045"/>
                  </a:cubicBezTo>
                  <a:cubicBezTo>
                    <a:pt x="4748" y="3488"/>
                    <a:pt x="5079" y="2477"/>
                    <a:pt x="4786" y="1550"/>
                  </a:cubicBezTo>
                  <a:cubicBezTo>
                    <a:pt x="4486" y="631"/>
                    <a:pt x="3636" y="0"/>
                    <a:pt x="267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5316725" y="1643550"/>
              <a:ext cx="56025" cy="10875"/>
            </a:xfrm>
            <a:custGeom>
              <a:rect b="b" l="l" r="r" t="t"/>
              <a:pathLst>
                <a:path extrusionOk="0" h="435" w="2241">
                  <a:moveTo>
                    <a:pt x="284" y="0"/>
                  </a:moveTo>
                  <a:cubicBezTo>
                    <a:pt x="1" y="0"/>
                    <a:pt x="4" y="435"/>
                    <a:pt x="294" y="435"/>
                  </a:cubicBezTo>
                  <a:lnTo>
                    <a:pt x="1947" y="435"/>
                  </a:lnTo>
                  <a:cubicBezTo>
                    <a:pt x="2240" y="435"/>
                    <a:pt x="2240" y="0"/>
                    <a:pt x="1947" y="0"/>
                  </a:cubicBezTo>
                  <a:lnTo>
                    <a:pt x="294" y="0"/>
                  </a:lnTo>
                  <a:cubicBezTo>
                    <a:pt x="291" y="0"/>
                    <a:pt x="287" y="0"/>
                    <a:pt x="28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5316725" y="1665050"/>
              <a:ext cx="40425" cy="10900"/>
            </a:xfrm>
            <a:custGeom>
              <a:rect b="b" l="l" r="r" t="t"/>
              <a:pathLst>
                <a:path extrusionOk="0" h="436" w="1617">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5122050" y="1643550"/>
              <a:ext cx="56025" cy="10875"/>
            </a:xfrm>
            <a:custGeom>
              <a:rect b="b" l="l" r="r" t="t"/>
              <a:pathLst>
                <a:path extrusionOk="0" h="435" w="2241">
                  <a:moveTo>
                    <a:pt x="284" y="0"/>
                  </a:moveTo>
                  <a:cubicBezTo>
                    <a:pt x="0" y="0"/>
                    <a:pt x="3" y="435"/>
                    <a:pt x="293" y="435"/>
                  </a:cubicBezTo>
                  <a:lnTo>
                    <a:pt x="1947" y="435"/>
                  </a:lnTo>
                  <a:cubicBezTo>
                    <a:pt x="2240" y="435"/>
                    <a:pt x="2240" y="0"/>
                    <a:pt x="1947" y="0"/>
                  </a:cubicBezTo>
                  <a:lnTo>
                    <a:pt x="293" y="0"/>
                  </a:lnTo>
                  <a:cubicBezTo>
                    <a:pt x="290" y="0"/>
                    <a:pt x="287" y="0"/>
                    <a:pt x="28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5137400" y="1665050"/>
              <a:ext cx="40425" cy="10900"/>
            </a:xfrm>
            <a:custGeom>
              <a:rect b="b" l="l" r="r" t="t"/>
              <a:pathLst>
                <a:path extrusionOk="0" h="436" w="1617">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5100925" y="1715150"/>
              <a:ext cx="12400" cy="11075"/>
            </a:xfrm>
            <a:custGeom>
              <a:rect b="b" l="l" r="r" t="t"/>
              <a:pathLst>
                <a:path extrusionOk="0" h="443" w="496">
                  <a:moveTo>
                    <a:pt x="263" y="0"/>
                  </a:moveTo>
                  <a:cubicBezTo>
                    <a:pt x="173" y="0"/>
                    <a:pt x="82" y="55"/>
                    <a:pt x="51" y="160"/>
                  </a:cubicBezTo>
                  <a:cubicBezTo>
                    <a:pt x="0" y="307"/>
                    <a:pt x="125" y="443"/>
                    <a:pt x="264" y="443"/>
                  </a:cubicBezTo>
                  <a:cubicBezTo>
                    <a:pt x="303" y="443"/>
                    <a:pt x="344" y="432"/>
                    <a:pt x="382" y="406"/>
                  </a:cubicBezTo>
                  <a:cubicBezTo>
                    <a:pt x="467" y="340"/>
                    <a:pt x="496" y="236"/>
                    <a:pt x="458" y="132"/>
                  </a:cubicBezTo>
                  <a:cubicBezTo>
                    <a:pt x="422" y="43"/>
                    <a:pt x="343" y="0"/>
                    <a:pt x="26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5101175" y="1593425"/>
              <a:ext cx="12150" cy="10900"/>
            </a:xfrm>
            <a:custGeom>
              <a:rect b="b" l="l" r="r" t="t"/>
              <a:pathLst>
                <a:path extrusionOk="0" h="436" w="486">
                  <a:moveTo>
                    <a:pt x="248" y="0"/>
                  </a:moveTo>
                  <a:cubicBezTo>
                    <a:pt x="156" y="0"/>
                    <a:pt x="66" y="55"/>
                    <a:pt x="41" y="162"/>
                  </a:cubicBezTo>
                  <a:cubicBezTo>
                    <a:pt x="0" y="314"/>
                    <a:pt x="119" y="435"/>
                    <a:pt x="249" y="435"/>
                  </a:cubicBezTo>
                  <a:cubicBezTo>
                    <a:pt x="298" y="435"/>
                    <a:pt x="347" y="418"/>
                    <a:pt x="391" y="380"/>
                  </a:cubicBezTo>
                  <a:cubicBezTo>
                    <a:pt x="457" y="323"/>
                    <a:pt x="486" y="229"/>
                    <a:pt x="457" y="144"/>
                  </a:cubicBezTo>
                  <a:cubicBezTo>
                    <a:pt x="421" y="48"/>
                    <a:pt x="334" y="0"/>
                    <a:pt x="24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5379900" y="1715175"/>
              <a:ext cx="12225" cy="10950"/>
            </a:xfrm>
            <a:custGeom>
              <a:rect b="b" l="l" r="r" t="t"/>
              <a:pathLst>
                <a:path extrusionOk="0" h="438" w="489">
                  <a:moveTo>
                    <a:pt x="247" y="0"/>
                  </a:moveTo>
                  <a:cubicBezTo>
                    <a:pt x="153" y="0"/>
                    <a:pt x="60" y="58"/>
                    <a:pt x="35" y="169"/>
                  </a:cubicBezTo>
                  <a:cubicBezTo>
                    <a:pt x="0" y="321"/>
                    <a:pt x="122" y="438"/>
                    <a:pt x="253" y="438"/>
                  </a:cubicBezTo>
                  <a:cubicBezTo>
                    <a:pt x="301" y="438"/>
                    <a:pt x="351" y="422"/>
                    <a:pt x="394" y="386"/>
                  </a:cubicBezTo>
                  <a:cubicBezTo>
                    <a:pt x="460" y="320"/>
                    <a:pt x="488" y="216"/>
                    <a:pt x="451" y="131"/>
                  </a:cubicBezTo>
                  <a:cubicBezTo>
                    <a:pt x="411" y="43"/>
                    <a:pt x="329" y="0"/>
                    <a:pt x="2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5378875" y="1593375"/>
              <a:ext cx="13650" cy="9525"/>
            </a:xfrm>
            <a:custGeom>
              <a:rect b="b" l="l" r="r" t="t"/>
              <a:pathLst>
                <a:path extrusionOk="0" h="381" w="546">
                  <a:moveTo>
                    <a:pt x="287" y="0"/>
                  </a:moveTo>
                  <a:cubicBezTo>
                    <a:pt x="255" y="0"/>
                    <a:pt x="222" y="7"/>
                    <a:pt x="189" y="23"/>
                  </a:cubicBezTo>
                  <a:cubicBezTo>
                    <a:pt x="1" y="124"/>
                    <a:pt x="217" y="380"/>
                    <a:pt x="376" y="380"/>
                  </a:cubicBezTo>
                  <a:cubicBezTo>
                    <a:pt x="424" y="380"/>
                    <a:pt x="467" y="356"/>
                    <a:pt x="492" y="297"/>
                  </a:cubicBezTo>
                  <a:cubicBezTo>
                    <a:pt x="546" y="142"/>
                    <a:pt x="429" y="0"/>
                    <a:pt x="28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5082600" y="1818375"/>
              <a:ext cx="327725" cy="10900"/>
            </a:xfrm>
            <a:custGeom>
              <a:rect b="b" l="l" r="r" t="t"/>
              <a:pathLst>
                <a:path extrusionOk="0" h="436" w="13109">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5082600" y="1796875"/>
              <a:ext cx="327725" cy="10900"/>
            </a:xfrm>
            <a:custGeom>
              <a:rect b="b" l="l" r="r" t="t"/>
              <a:pathLst>
                <a:path extrusionOk="0" h="436" w="13109">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5082600" y="1775375"/>
              <a:ext cx="219500" cy="10900"/>
            </a:xfrm>
            <a:custGeom>
              <a:rect b="b" l="l" r="r" t="t"/>
              <a:pathLst>
                <a:path extrusionOk="0" h="436" w="8780">
                  <a:moveTo>
                    <a:pt x="293" y="1"/>
                  </a:moveTo>
                  <a:cubicBezTo>
                    <a:pt x="0" y="1"/>
                    <a:pt x="0" y="435"/>
                    <a:pt x="293" y="435"/>
                  </a:cubicBezTo>
                  <a:lnTo>
                    <a:pt x="8487" y="435"/>
                  </a:lnTo>
                  <a:cubicBezTo>
                    <a:pt x="8780" y="435"/>
                    <a:pt x="8780" y="1"/>
                    <a:pt x="848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5305850" y="1775375"/>
              <a:ext cx="104475" cy="10900"/>
            </a:xfrm>
            <a:custGeom>
              <a:rect b="b" l="l" r="r" t="t"/>
              <a:pathLst>
                <a:path extrusionOk="0" h="436" w="4179">
                  <a:moveTo>
                    <a:pt x="294" y="1"/>
                  </a:moveTo>
                  <a:cubicBezTo>
                    <a:pt x="1" y="1"/>
                    <a:pt x="1" y="435"/>
                    <a:pt x="294" y="435"/>
                  </a:cubicBezTo>
                  <a:lnTo>
                    <a:pt x="3895" y="435"/>
                  </a:lnTo>
                  <a:cubicBezTo>
                    <a:pt x="4178" y="435"/>
                    <a:pt x="4178" y="1"/>
                    <a:pt x="389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3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400"/>
              <a:t>Training</a:t>
            </a:r>
            <a:endParaRPr sz="3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8"/>
          <p:cNvSpPr txBox="1"/>
          <p:nvPr>
            <p:ph idx="8" type="ctrTitle"/>
          </p:nvPr>
        </p:nvSpPr>
        <p:spPr>
          <a:xfrm>
            <a:off x="4125550" y="430425"/>
            <a:ext cx="4588200" cy="481200"/>
          </a:xfrm>
          <a:prstGeom prst="rect">
            <a:avLst/>
          </a:prstGeom>
        </p:spPr>
        <p:txBody>
          <a:bodyPr anchorCtr="0" anchor="ctr" bIns="91425" lIns="91425" spcFirstLastPara="1" rIns="91425" wrap="square" tIns="91425">
            <a:noAutofit/>
          </a:bodyPr>
          <a:lstStyle/>
          <a:p>
            <a:pPr indent="0" lvl="0" marL="457200" rtl="0" algn="just">
              <a:spcBef>
                <a:spcPts val="0"/>
              </a:spcBef>
              <a:spcAft>
                <a:spcPts val="0"/>
              </a:spcAft>
              <a:buNone/>
            </a:pPr>
            <a:r>
              <a:rPr lang="en" sz="3600"/>
              <a:t>Splitting the dataset</a:t>
            </a:r>
            <a:endParaRPr/>
          </a:p>
        </p:txBody>
      </p:sp>
      <p:sp>
        <p:nvSpPr>
          <p:cNvPr id="830" name="Google Shape;830;p38"/>
          <p:cNvSpPr txBox="1"/>
          <p:nvPr/>
        </p:nvSpPr>
        <p:spPr>
          <a:xfrm>
            <a:off x="247425" y="1275775"/>
            <a:ext cx="8648700" cy="343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accent3"/>
              </a:buClr>
              <a:buSzPts val="2200"/>
              <a:buFont typeface="Anaheim"/>
              <a:buChar char="●"/>
            </a:pPr>
            <a:r>
              <a:rPr lang="en" sz="2200">
                <a:solidFill>
                  <a:schemeClr val="accent3"/>
                </a:solidFill>
                <a:latin typeface="Anaheim"/>
                <a:ea typeface="Anaheim"/>
                <a:cs typeface="Anaheim"/>
                <a:sym typeface="Anaheim"/>
              </a:rPr>
              <a:t>Data set is splitted into two categories one is test and train test from 2008 september to 2021 january. Test form 2021 february to 30 days after that.</a:t>
            </a:r>
            <a:endParaRPr sz="2200">
              <a:solidFill>
                <a:schemeClr val="accent3"/>
              </a:solidFill>
              <a:latin typeface="Anaheim"/>
              <a:ea typeface="Anaheim"/>
              <a:cs typeface="Anaheim"/>
              <a:sym typeface="Anaheim"/>
            </a:endParaRPr>
          </a:p>
          <a:p>
            <a:pPr indent="-368300" lvl="0" marL="457200" rtl="0" algn="just">
              <a:spcBef>
                <a:spcPts val="0"/>
              </a:spcBef>
              <a:spcAft>
                <a:spcPts val="0"/>
              </a:spcAft>
              <a:buClr>
                <a:schemeClr val="accent3"/>
              </a:buClr>
              <a:buSzPts val="2200"/>
              <a:buFont typeface="Anaheim"/>
              <a:buChar char="●"/>
            </a:pPr>
            <a:r>
              <a:rPr lang="en" sz="2200">
                <a:solidFill>
                  <a:schemeClr val="accent3"/>
                </a:solidFill>
                <a:latin typeface="Anaheim"/>
                <a:ea typeface="Anaheim"/>
                <a:cs typeface="Anaheim"/>
                <a:sym typeface="Anaheim"/>
              </a:rPr>
              <a:t>While creating the train and test data we are taking the window size of 14 and 7. It is like we are seeing the previous 14 days and predicting the 1 in this way the train x any train y for prediction is prepared .  This same applies for 7 day window size.</a:t>
            </a:r>
            <a:endParaRPr sz="2200">
              <a:solidFill>
                <a:schemeClr val="accent3"/>
              </a:solidFill>
              <a:latin typeface="Anaheim"/>
              <a:ea typeface="Anaheim"/>
              <a:cs typeface="Anaheim"/>
              <a:sym typeface="Anaheim"/>
            </a:endParaRPr>
          </a:p>
          <a:p>
            <a:pPr indent="0" lvl="0" marL="0" rtl="0" algn="l">
              <a:spcBef>
                <a:spcPts val="0"/>
              </a:spcBef>
              <a:spcAft>
                <a:spcPts val="0"/>
              </a:spcAft>
              <a:buNone/>
            </a:pPr>
            <a:r>
              <a:t/>
            </a:r>
            <a:endParaRPr sz="2200">
              <a:solidFill>
                <a:schemeClr val="accent3"/>
              </a:solidFill>
              <a:latin typeface="Anaheim"/>
              <a:ea typeface="Anaheim"/>
              <a:cs typeface="Anaheim"/>
              <a:sym typeface="Anaheim"/>
            </a:endParaRPr>
          </a:p>
          <a:p>
            <a:pPr indent="0" lvl="0" marL="0" rtl="0" algn="l">
              <a:spcBef>
                <a:spcPts val="1600"/>
              </a:spcBef>
              <a:spcAft>
                <a:spcPts val="1600"/>
              </a:spcAft>
              <a:buNone/>
            </a:pPr>
            <a:r>
              <a:rPr lang="en" sz="2200">
                <a:solidFill>
                  <a:schemeClr val="accent3"/>
                </a:solidFill>
                <a:latin typeface="Anaheim"/>
                <a:ea typeface="Anaheim"/>
                <a:cs typeface="Anaheim"/>
                <a:sym typeface="Anaheim"/>
              </a:rPr>
              <a:t>  </a:t>
            </a:r>
            <a:endParaRPr sz="2200">
              <a:solidFill>
                <a:schemeClr val="accent3"/>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9"/>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Look back period</a:t>
            </a:r>
            <a:endParaRPr/>
          </a:p>
        </p:txBody>
      </p:sp>
      <p:pic>
        <p:nvPicPr>
          <p:cNvPr id="836" name="Google Shape;836;p39"/>
          <p:cNvPicPr preferRelativeResize="0"/>
          <p:nvPr/>
        </p:nvPicPr>
        <p:blipFill>
          <a:blip r:embed="rId3">
            <a:alphaModFix/>
          </a:blip>
          <a:stretch>
            <a:fillRect/>
          </a:stretch>
        </p:blipFill>
        <p:spPr>
          <a:xfrm>
            <a:off x="152400" y="1090900"/>
            <a:ext cx="6267076" cy="390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0"/>
          <p:cNvSpPr txBox="1"/>
          <p:nvPr>
            <p:ph idx="8" type="ctrTitle"/>
          </p:nvPr>
        </p:nvSpPr>
        <p:spPr>
          <a:xfrm>
            <a:off x="3182800" y="496875"/>
            <a:ext cx="6204300" cy="3207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Training the model using LSTM,GRU</a:t>
            </a:r>
            <a:endParaRPr sz="3100"/>
          </a:p>
        </p:txBody>
      </p:sp>
      <p:sp>
        <p:nvSpPr>
          <p:cNvPr id="842" name="Google Shape;842;p40"/>
          <p:cNvSpPr txBox="1"/>
          <p:nvPr/>
        </p:nvSpPr>
        <p:spPr>
          <a:xfrm>
            <a:off x="362600" y="1248950"/>
            <a:ext cx="8635200" cy="32631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Long short-term memory (LSTM) is a type of recurrent neural network that allows long-term dependencies in a sequence to persist in the network by using "forget" and "update" gates. It is one of the primary architectures for modeling any sequential data generation process, from stock prices to natural language.</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We are </a:t>
            </a:r>
            <a:r>
              <a:rPr lang="en" sz="1600">
                <a:solidFill>
                  <a:schemeClr val="accent3"/>
                </a:solidFill>
                <a:latin typeface="Anaheim"/>
                <a:ea typeface="Anaheim"/>
                <a:cs typeface="Anaheim"/>
                <a:sym typeface="Anaheim"/>
              </a:rPr>
              <a:t>training</a:t>
            </a:r>
            <a:r>
              <a:rPr lang="en" sz="1600">
                <a:solidFill>
                  <a:schemeClr val="accent3"/>
                </a:solidFill>
                <a:latin typeface="Anaheim"/>
                <a:ea typeface="Anaheim"/>
                <a:cs typeface="Anaheim"/>
                <a:sym typeface="Anaheim"/>
              </a:rPr>
              <a:t> our model on </a:t>
            </a:r>
            <a:r>
              <a:rPr lang="en" sz="1600">
                <a:solidFill>
                  <a:schemeClr val="accent3"/>
                </a:solidFill>
                <a:latin typeface="Anaheim"/>
                <a:ea typeface="Anaheim"/>
                <a:cs typeface="Anaheim"/>
                <a:sym typeface="Anaheim"/>
              </a:rPr>
              <a:t>multivariate</a:t>
            </a:r>
            <a:r>
              <a:rPr lang="en" sz="1600">
                <a:solidFill>
                  <a:schemeClr val="accent3"/>
                </a:solidFill>
                <a:latin typeface="Anaheim"/>
                <a:ea typeface="Anaheim"/>
                <a:cs typeface="Anaheim"/>
                <a:sym typeface="Anaheim"/>
              </a:rPr>
              <a:t> LSTM(Long short term memory)</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In our model we have used on layer of lstm with 120 units , and the activation function is relu . And a </a:t>
            </a:r>
            <a:r>
              <a:rPr lang="en" sz="1600">
                <a:solidFill>
                  <a:schemeClr val="accent3"/>
                </a:solidFill>
                <a:latin typeface="Anaheim"/>
                <a:ea typeface="Anaheim"/>
                <a:cs typeface="Anaheim"/>
                <a:sym typeface="Anaheim"/>
              </a:rPr>
              <a:t>dropout</a:t>
            </a:r>
            <a:r>
              <a:rPr lang="en" sz="1600">
                <a:solidFill>
                  <a:schemeClr val="accent3"/>
                </a:solidFill>
                <a:latin typeface="Anaheim"/>
                <a:ea typeface="Anaheim"/>
                <a:cs typeface="Anaheim"/>
                <a:sym typeface="Anaheim"/>
              </a:rPr>
              <a:t> layer is added of 0.3 this is used to reduce our model to over fit.</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After this layer we have a dense layer with one unit </a:t>
            </a:r>
            <a:r>
              <a:rPr lang="en" sz="1600">
                <a:solidFill>
                  <a:schemeClr val="accent3"/>
                </a:solidFill>
                <a:latin typeface="Anaheim"/>
                <a:ea typeface="Anaheim"/>
                <a:cs typeface="Anaheim"/>
                <a:sym typeface="Anaheim"/>
              </a:rPr>
              <a:t>because</a:t>
            </a:r>
            <a:r>
              <a:rPr lang="en" sz="1600">
                <a:solidFill>
                  <a:schemeClr val="accent3"/>
                </a:solidFill>
                <a:latin typeface="Anaheim"/>
                <a:ea typeface="Anaheim"/>
                <a:cs typeface="Anaheim"/>
                <a:sym typeface="Anaheim"/>
              </a:rPr>
              <a:t> we are only predicting the open price if the stock.</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The model is same for both LSTM and GRU.</a:t>
            </a:r>
            <a:endParaRPr sz="1600">
              <a:solidFill>
                <a:schemeClr val="accent3"/>
              </a:solidFill>
              <a:latin typeface="Anaheim"/>
              <a:ea typeface="Anaheim"/>
              <a:cs typeface="Anaheim"/>
              <a:sym typeface="Anaheim"/>
            </a:endParaRPr>
          </a:p>
          <a:p>
            <a:pPr indent="0" lvl="0" marL="0" marR="0" rtl="0" algn="just">
              <a:lnSpc>
                <a:spcPct val="100000"/>
              </a:lnSpc>
              <a:spcBef>
                <a:spcPts val="0"/>
              </a:spcBef>
              <a:spcAft>
                <a:spcPts val="0"/>
              </a:spcAft>
              <a:buNone/>
            </a:pPr>
            <a:r>
              <a:t/>
            </a:r>
            <a:endParaRPr sz="1600">
              <a:solidFill>
                <a:schemeClr val="accent3"/>
              </a:solidFill>
              <a:latin typeface="Anaheim"/>
              <a:ea typeface="Anaheim"/>
              <a:cs typeface="Anaheim"/>
              <a:sym typeface="Anaheim"/>
            </a:endParaRPr>
          </a:p>
          <a:p>
            <a:pPr indent="0" lvl="0" marL="457200" marR="0" rtl="0" algn="just">
              <a:lnSpc>
                <a:spcPct val="100000"/>
              </a:lnSpc>
              <a:spcBef>
                <a:spcPts val="0"/>
              </a:spcBef>
              <a:spcAft>
                <a:spcPts val="0"/>
              </a:spcAft>
              <a:buNone/>
            </a:pPr>
            <a:r>
              <a:t/>
            </a:r>
            <a:endParaRPr sz="1600">
              <a:solidFill>
                <a:schemeClr val="accent3"/>
              </a:solidFill>
              <a:latin typeface="Anaheim"/>
              <a:ea typeface="Anaheim"/>
              <a:cs typeface="Anaheim"/>
              <a:sym typeface="Anaheim"/>
            </a:endParaRPr>
          </a:p>
          <a:p>
            <a:pPr indent="0" lvl="0" marL="0" rtl="0" algn="l">
              <a:spcBef>
                <a:spcPts val="0"/>
              </a:spcBef>
              <a:spcAft>
                <a:spcPts val="0"/>
              </a:spcAft>
              <a:buNone/>
            </a:pPr>
            <a:r>
              <a:t/>
            </a:r>
            <a:endParaRPr sz="800">
              <a:latin typeface="Anaheim"/>
              <a:ea typeface="Anaheim"/>
              <a:cs typeface="Anaheim"/>
              <a:sym typeface="Anahe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02" name="Shape 402"/>
        <p:cNvGrpSpPr/>
        <p:nvPr/>
      </p:nvGrpSpPr>
      <p:grpSpPr>
        <a:xfrm>
          <a:off x="0" y="0"/>
          <a:ext cx="0" cy="0"/>
          <a:chOff x="0" y="0"/>
          <a:chExt cx="0" cy="0"/>
        </a:xfrm>
      </p:grpSpPr>
      <p:sp>
        <p:nvSpPr>
          <p:cNvPr id="403" name="Google Shape;403;p23"/>
          <p:cNvSpPr/>
          <p:nvPr/>
        </p:nvSpPr>
        <p:spPr>
          <a:xfrm>
            <a:off x="6311425" y="1116851"/>
            <a:ext cx="607500" cy="6129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6311425" y="2937576"/>
            <a:ext cx="607500" cy="6129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3711525" y="2937576"/>
            <a:ext cx="607500" cy="6129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3711525" y="1116851"/>
            <a:ext cx="607500" cy="6129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txBox="1"/>
          <p:nvPr>
            <p:ph type="ctrTitle"/>
          </p:nvPr>
        </p:nvSpPr>
        <p:spPr>
          <a:xfrm>
            <a:off x="3782800" y="1657625"/>
            <a:ext cx="16794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408" name="Google Shape;408;p23"/>
          <p:cNvSpPr txBox="1"/>
          <p:nvPr>
            <p:ph idx="2" type="ctrTitle"/>
          </p:nvPr>
        </p:nvSpPr>
        <p:spPr>
          <a:xfrm>
            <a:off x="3782800" y="3482450"/>
            <a:ext cx="16794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 </a:t>
            </a:r>
            <a:endParaRPr/>
          </a:p>
          <a:p>
            <a:pPr indent="0" lvl="0" marL="0" rtl="0" algn="l">
              <a:spcBef>
                <a:spcPts val="0"/>
              </a:spcBef>
              <a:spcAft>
                <a:spcPts val="0"/>
              </a:spcAft>
              <a:buNone/>
            </a:pPr>
            <a:r>
              <a:rPr lang="en"/>
              <a:t>Proposed </a:t>
            </a:r>
            <a:r>
              <a:rPr lang="en"/>
              <a:t>methodology</a:t>
            </a:r>
            <a:endParaRPr/>
          </a:p>
        </p:txBody>
      </p:sp>
      <p:sp>
        <p:nvSpPr>
          <p:cNvPr id="409" name="Google Shape;409;p23"/>
          <p:cNvSpPr txBox="1"/>
          <p:nvPr>
            <p:ph idx="3" type="ctrTitle"/>
          </p:nvPr>
        </p:nvSpPr>
        <p:spPr>
          <a:xfrm>
            <a:off x="6364525" y="1657625"/>
            <a:ext cx="2154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br>
              <a:rPr lang="en"/>
            </a:br>
            <a:r>
              <a:rPr lang="en"/>
              <a:t>Literature Reviews</a:t>
            </a:r>
            <a:endParaRPr/>
          </a:p>
        </p:txBody>
      </p:sp>
      <p:sp>
        <p:nvSpPr>
          <p:cNvPr id="410" name="Google Shape;410;p23"/>
          <p:cNvSpPr txBox="1"/>
          <p:nvPr>
            <p:ph idx="4" type="ctrTitle"/>
          </p:nvPr>
        </p:nvSpPr>
        <p:spPr>
          <a:xfrm>
            <a:off x="6364525" y="3230075"/>
            <a:ext cx="1899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a:t>
            </a:r>
            <a:endParaRPr/>
          </a:p>
          <a:p>
            <a:pPr indent="0" lvl="0" marL="0" rtl="0" algn="l">
              <a:spcBef>
                <a:spcPts val="0"/>
              </a:spcBef>
              <a:spcAft>
                <a:spcPts val="0"/>
              </a:spcAft>
              <a:buNone/>
            </a:pPr>
            <a:r>
              <a:rPr lang="en"/>
              <a:t>results</a:t>
            </a:r>
            <a:endParaRPr/>
          </a:p>
        </p:txBody>
      </p:sp>
      <p:grpSp>
        <p:nvGrpSpPr>
          <p:cNvPr id="411" name="Google Shape;411;p23"/>
          <p:cNvGrpSpPr/>
          <p:nvPr/>
        </p:nvGrpSpPr>
        <p:grpSpPr>
          <a:xfrm>
            <a:off x="0" y="982900"/>
            <a:ext cx="4600713" cy="3725949"/>
            <a:chOff x="0" y="982900"/>
            <a:chExt cx="4600713" cy="3725949"/>
          </a:xfrm>
        </p:grpSpPr>
        <p:grpSp>
          <p:nvGrpSpPr>
            <p:cNvPr id="412" name="Google Shape;412;p23"/>
            <p:cNvGrpSpPr/>
            <p:nvPr/>
          </p:nvGrpSpPr>
          <p:grpSpPr>
            <a:xfrm>
              <a:off x="411575" y="982900"/>
              <a:ext cx="2214990" cy="3181003"/>
              <a:chOff x="624596" y="982906"/>
              <a:chExt cx="2001980" cy="3181003"/>
            </a:xfrm>
          </p:grpSpPr>
          <p:sp>
            <p:nvSpPr>
              <p:cNvPr id="413" name="Google Shape;413;p23"/>
              <p:cNvSpPr/>
              <p:nvPr/>
            </p:nvSpPr>
            <p:spPr>
              <a:xfrm>
                <a:off x="692176" y="1142009"/>
                <a:ext cx="1934400" cy="30219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3"/>
            <p:cNvGrpSpPr/>
            <p:nvPr/>
          </p:nvGrpSpPr>
          <p:grpSpPr>
            <a:xfrm>
              <a:off x="0" y="4397412"/>
              <a:ext cx="4600713" cy="150450"/>
              <a:chOff x="0" y="4397412"/>
              <a:chExt cx="4600713" cy="150450"/>
            </a:xfrm>
          </p:grpSpPr>
          <p:sp>
            <p:nvSpPr>
              <p:cNvPr id="416" name="Google Shape;416;p23"/>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rgbClr val="EBEBEB"/>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rgbClr val="EBEB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3"/>
            <p:cNvGrpSpPr/>
            <p:nvPr/>
          </p:nvGrpSpPr>
          <p:grpSpPr>
            <a:xfrm>
              <a:off x="2072827" y="1904259"/>
              <a:ext cx="1418990" cy="2804590"/>
              <a:chOff x="2072827" y="1904259"/>
              <a:chExt cx="1418990" cy="2804590"/>
            </a:xfrm>
          </p:grpSpPr>
          <p:sp>
            <p:nvSpPr>
              <p:cNvPr id="422" name="Google Shape;422;p23"/>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8" name="Google Shape;478;p23"/>
          <p:cNvSpPr txBox="1"/>
          <p:nvPr/>
        </p:nvSpPr>
        <p:spPr>
          <a:xfrm>
            <a:off x="3602925" y="741750"/>
            <a:ext cx="46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3"/>
                </a:solidFill>
                <a:latin typeface="Staatliches"/>
                <a:ea typeface="Staatliches"/>
                <a:cs typeface="Staatliches"/>
                <a:sym typeface="Staatliches"/>
              </a:rPr>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1"/>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CODE DEMONSTRATION</a:t>
            </a:r>
            <a:endParaRPr/>
          </a:p>
        </p:txBody>
      </p:sp>
      <p:sp>
        <p:nvSpPr>
          <p:cNvPr id="848" name="Google Shape;848;p41"/>
          <p:cNvSpPr txBox="1"/>
          <p:nvPr/>
        </p:nvSpPr>
        <p:spPr>
          <a:xfrm>
            <a:off x="684900" y="2269575"/>
            <a:ext cx="80529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200">
                <a:solidFill>
                  <a:schemeClr val="accent3"/>
                </a:solidFill>
                <a:latin typeface="Staatliches"/>
                <a:ea typeface="Staatliches"/>
                <a:cs typeface="Staatliches"/>
                <a:sym typeface="Staatliches"/>
              </a:rPr>
              <a:t>CODE DEMONSTRATION</a:t>
            </a:r>
            <a:endParaRPr sz="8200">
              <a:solidFill>
                <a:schemeClr val="accent3"/>
              </a:solidFill>
              <a:latin typeface="Staatliches"/>
              <a:ea typeface="Staatliches"/>
              <a:cs typeface="Staatliches"/>
              <a:sym typeface="Staatlich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52" name="Shape 852"/>
        <p:cNvGrpSpPr/>
        <p:nvPr/>
      </p:nvGrpSpPr>
      <p:grpSpPr>
        <a:xfrm>
          <a:off x="0" y="0"/>
          <a:ext cx="0" cy="0"/>
          <a:chOff x="0" y="0"/>
          <a:chExt cx="0" cy="0"/>
        </a:xfrm>
      </p:grpSpPr>
      <p:sp>
        <p:nvSpPr>
          <p:cNvPr id="853" name="Google Shape;853;p42"/>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PREDICTIONS</a:t>
            </a:r>
            <a:endParaRPr/>
          </a:p>
        </p:txBody>
      </p:sp>
      <p:sp>
        <p:nvSpPr>
          <p:cNvPr id="854" name="Google Shape;854;p42"/>
          <p:cNvSpPr/>
          <p:nvPr/>
        </p:nvSpPr>
        <p:spPr>
          <a:xfrm>
            <a:off x="617225" y="1005925"/>
            <a:ext cx="2954700" cy="18471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42"/>
          <p:cNvGrpSpPr/>
          <p:nvPr/>
        </p:nvGrpSpPr>
        <p:grpSpPr>
          <a:xfrm>
            <a:off x="721026" y="1107416"/>
            <a:ext cx="2954596" cy="2216917"/>
            <a:chOff x="3578510" y="1419647"/>
            <a:chExt cx="4021500" cy="3062887"/>
          </a:xfrm>
        </p:grpSpPr>
        <p:sp>
          <p:nvSpPr>
            <p:cNvPr id="856" name="Google Shape;856;p42"/>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8" name="Google Shape;858;p42"/>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859" name="Google Shape;859;p42"/>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860" name="Google Shape;860;p42"/>
          <p:cNvGrpSpPr/>
          <p:nvPr/>
        </p:nvGrpSpPr>
        <p:grpSpPr>
          <a:xfrm>
            <a:off x="1169217" y="3346262"/>
            <a:ext cx="1845307" cy="451196"/>
            <a:chOff x="1575694" y="930575"/>
            <a:chExt cx="1989550" cy="713693"/>
          </a:xfrm>
        </p:grpSpPr>
        <p:sp>
          <p:nvSpPr>
            <p:cNvPr id="861" name="Google Shape;861;p42"/>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 name="Google Shape;863;p42"/>
          <p:cNvSpPr txBox="1"/>
          <p:nvPr>
            <p:ph idx="4294967295" type="title"/>
          </p:nvPr>
        </p:nvSpPr>
        <p:spPr>
          <a:xfrm>
            <a:off x="1123500" y="3371000"/>
            <a:ext cx="19365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Without  Sentiment Analysis</a:t>
            </a:r>
            <a:endParaRPr sz="1300"/>
          </a:p>
        </p:txBody>
      </p:sp>
      <p:sp>
        <p:nvSpPr>
          <p:cNvPr id="864" name="Google Shape;864;p42"/>
          <p:cNvSpPr txBox="1"/>
          <p:nvPr>
            <p:ph idx="4294967295" type="subTitle"/>
          </p:nvPr>
        </p:nvSpPr>
        <p:spPr>
          <a:xfrm>
            <a:off x="986397" y="3819425"/>
            <a:ext cx="2210700" cy="9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LSTM model was trained and tested on the Dataset without taking sentiment scores into account. </a:t>
            </a:r>
            <a:endParaRPr/>
          </a:p>
        </p:txBody>
      </p:sp>
      <p:sp>
        <p:nvSpPr>
          <p:cNvPr id="865" name="Google Shape;865;p42"/>
          <p:cNvSpPr/>
          <p:nvPr/>
        </p:nvSpPr>
        <p:spPr>
          <a:xfrm>
            <a:off x="5261525" y="1005925"/>
            <a:ext cx="2930100" cy="18306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42"/>
          <p:cNvGrpSpPr/>
          <p:nvPr/>
        </p:nvGrpSpPr>
        <p:grpSpPr>
          <a:xfrm>
            <a:off x="5364430" y="1106546"/>
            <a:ext cx="2930065" cy="2197009"/>
            <a:chOff x="3578510" y="1419647"/>
            <a:chExt cx="4021500" cy="3062887"/>
          </a:xfrm>
        </p:grpSpPr>
        <p:sp>
          <p:nvSpPr>
            <p:cNvPr id="867" name="Google Shape;867;p42"/>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42"/>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870" name="Google Shape;870;p42"/>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871" name="Google Shape;871;p42"/>
          <p:cNvGrpSpPr/>
          <p:nvPr/>
        </p:nvGrpSpPr>
        <p:grpSpPr>
          <a:xfrm>
            <a:off x="5788642" y="3325287"/>
            <a:ext cx="1845307" cy="451196"/>
            <a:chOff x="1575694" y="930575"/>
            <a:chExt cx="1989550" cy="713693"/>
          </a:xfrm>
        </p:grpSpPr>
        <p:sp>
          <p:nvSpPr>
            <p:cNvPr id="872" name="Google Shape;872;p42"/>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42"/>
          <p:cNvSpPr txBox="1"/>
          <p:nvPr>
            <p:ph idx="4294967295" type="title"/>
          </p:nvPr>
        </p:nvSpPr>
        <p:spPr>
          <a:xfrm>
            <a:off x="5788653" y="3350025"/>
            <a:ext cx="16593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With Sentiment Analysis</a:t>
            </a:r>
            <a:endParaRPr sz="1300"/>
          </a:p>
        </p:txBody>
      </p:sp>
      <p:sp>
        <p:nvSpPr>
          <p:cNvPr id="875" name="Google Shape;875;p42"/>
          <p:cNvSpPr txBox="1"/>
          <p:nvPr>
            <p:ph idx="4294967295" type="subTitle"/>
          </p:nvPr>
        </p:nvSpPr>
        <p:spPr>
          <a:xfrm>
            <a:off x="5605822" y="3798450"/>
            <a:ext cx="2210700" cy="9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The LSTM model was trained and tested on the Dataset with taking sentiment scores into account which was calculated by FinBERT</a:t>
            </a:r>
            <a:endParaRPr/>
          </a:p>
        </p:txBody>
      </p:sp>
      <p:pic>
        <p:nvPicPr>
          <p:cNvPr id="876" name="Google Shape;876;p42"/>
          <p:cNvPicPr preferRelativeResize="0"/>
          <p:nvPr/>
        </p:nvPicPr>
        <p:blipFill>
          <a:blip r:embed="rId3">
            <a:alphaModFix/>
          </a:blip>
          <a:stretch>
            <a:fillRect/>
          </a:stretch>
        </p:blipFill>
        <p:spPr>
          <a:xfrm>
            <a:off x="747310" y="1131117"/>
            <a:ext cx="2850527" cy="1795750"/>
          </a:xfrm>
          <a:prstGeom prst="rect">
            <a:avLst/>
          </a:prstGeom>
          <a:noFill/>
          <a:ln>
            <a:noFill/>
          </a:ln>
        </p:spPr>
      </p:pic>
      <p:pic>
        <p:nvPicPr>
          <p:cNvPr id="877" name="Google Shape;877;p42"/>
          <p:cNvPicPr preferRelativeResize="0"/>
          <p:nvPr/>
        </p:nvPicPr>
        <p:blipFill>
          <a:blip r:embed="rId4">
            <a:alphaModFix/>
          </a:blip>
          <a:stretch>
            <a:fillRect/>
          </a:stretch>
        </p:blipFill>
        <p:spPr>
          <a:xfrm>
            <a:off x="5356181" y="1041759"/>
            <a:ext cx="2895609" cy="1830466"/>
          </a:xfrm>
          <a:prstGeom prst="rect">
            <a:avLst/>
          </a:prstGeom>
          <a:noFill/>
          <a:ln>
            <a:noFill/>
          </a:ln>
        </p:spPr>
      </p:pic>
      <p:sp>
        <p:nvSpPr>
          <p:cNvPr id="878" name="Google Shape;878;p42"/>
          <p:cNvSpPr txBox="1"/>
          <p:nvPr/>
        </p:nvSpPr>
        <p:spPr>
          <a:xfrm>
            <a:off x="481500" y="128350"/>
            <a:ext cx="2578500" cy="113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solidFill>
                  <a:schemeClr val="accent3"/>
                </a:solidFill>
                <a:latin typeface="Anaheim"/>
                <a:ea typeface="Anaheim"/>
                <a:cs typeface="Anaheim"/>
                <a:sym typeface="Anaheim"/>
              </a:rPr>
              <a:t>Blue     - Actual,</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600">
                <a:solidFill>
                  <a:schemeClr val="accent3"/>
                </a:solidFill>
                <a:latin typeface="Anaheim"/>
                <a:ea typeface="Anaheim"/>
                <a:cs typeface="Anaheim"/>
                <a:sym typeface="Anaheim"/>
              </a:rPr>
              <a:t>Green   - Model Training</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i="1" lang="en" sz="1200">
                <a:latin typeface="Times New Roman"/>
                <a:ea typeface="Times New Roman"/>
                <a:cs typeface="Times New Roman"/>
                <a:sym typeface="Times New Roman"/>
              </a:rPr>
              <a:t> </a:t>
            </a:r>
            <a:r>
              <a:rPr lang="en" sz="1600">
                <a:solidFill>
                  <a:schemeClr val="accent3"/>
                </a:solidFill>
                <a:latin typeface="Anaheim"/>
                <a:ea typeface="Anaheim"/>
                <a:cs typeface="Anaheim"/>
                <a:sym typeface="Anaheim"/>
              </a:rPr>
              <a:t>Yellow - Forecasts</a:t>
            </a:r>
            <a:endParaRPr sz="1600">
              <a:solidFill>
                <a:schemeClr val="accent3"/>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
        <p:nvSpPr>
          <p:cNvPr id="879" name="Google Shape;879;p42"/>
          <p:cNvSpPr txBox="1"/>
          <p:nvPr/>
        </p:nvSpPr>
        <p:spPr>
          <a:xfrm>
            <a:off x="3327775" y="4364750"/>
            <a:ext cx="1063800" cy="52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3"/>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PREDICTIONs</a:t>
            </a:r>
            <a:endParaRPr sz="3100"/>
          </a:p>
        </p:txBody>
      </p:sp>
      <p:sp>
        <p:nvSpPr>
          <p:cNvPr id="885" name="Google Shape;885;p43"/>
          <p:cNvSpPr txBox="1"/>
          <p:nvPr/>
        </p:nvSpPr>
        <p:spPr>
          <a:xfrm>
            <a:off x="550600" y="1396675"/>
            <a:ext cx="8031000" cy="331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86" name="Google Shape;886;p43"/>
          <p:cNvSpPr txBox="1"/>
          <p:nvPr/>
        </p:nvSpPr>
        <p:spPr>
          <a:xfrm>
            <a:off x="389450" y="1571250"/>
            <a:ext cx="8433600" cy="331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87" name="Google Shape;887;p43"/>
          <p:cNvSpPr txBox="1"/>
          <p:nvPr/>
        </p:nvSpPr>
        <p:spPr>
          <a:xfrm>
            <a:off x="550600" y="1436950"/>
            <a:ext cx="8165100" cy="11082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Times New Roman"/>
              <a:buAutoNum type="arabicPeriod"/>
            </a:pPr>
            <a:r>
              <a:rPr b="1" lang="en" sz="1600">
                <a:latin typeface="Times New Roman"/>
                <a:ea typeface="Times New Roman"/>
                <a:cs typeface="Times New Roman"/>
                <a:sym typeface="Times New Roman"/>
              </a:rPr>
              <a:t>LSTM(with and without sentiment)</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Predicted Window - 21 days</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 Lookback size        - 7 days</a:t>
            </a:r>
            <a:endParaRPr>
              <a:latin typeface="Anaheim"/>
              <a:ea typeface="Anaheim"/>
              <a:cs typeface="Anaheim"/>
              <a:sym typeface="Anaheim"/>
            </a:endParaRPr>
          </a:p>
        </p:txBody>
      </p:sp>
      <p:pic>
        <p:nvPicPr>
          <p:cNvPr id="888" name="Google Shape;888;p43"/>
          <p:cNvPicPr preferRelativeResize="0"/>
          <p:nvPr/>
        </p:nvPicPr>
        <p:blipFill>
          <a:blip r:embed="rId3">
            <a:alphaModFix/>
          </a:blip>
          <a:stretch>
            <a:fillRect/>
          </a:stretch>
        </p:blipFill>
        <p:spPr>
          <a:xfrm>
            <a:off x="738625" y="2694175"/>
            <a:ext cx="7193426" cy="2333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44"/>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PREDICTIONs</a:t>
            </a:r>
            <a:endParaRPr sz="3100"/>
          </a:p>
        </p:txBody>
      </p:sp>
      <p:sp>
        <p:nvSpPr>
          <p:cNvPr id="894" name="Google Shape;894;p44"/>
          <p:cNvSpPr txBox="1"/>
          <p:nvPr/>
        </p:nvSpPr>
        <p:spPr>
          <a:xfrm>
            <a:off x="550600" y="1396675"/>
            <a:ext cx="80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95" name="Google Shape;895;p44"/>
          <p:cNvSpPr txBox="1"/>
          <p:nvPr/>
        </p:nvSpPr>
        <p:spPr>
          <a:xfrm>
            <a:off x="389450" y="1571250"/>
            <a:ext cx="84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896" name="Google Shape;896;p44"/>
          <p:cNvSpPr txBox="1"/>
          <p:nvPr/>
        </p:nvSpPr>
        <p:spPr>
          <a:xfrm>
            <a:off x="550600" y="1436950"/>
            <a:ext cx="8165100" cy="1108200"/>
          </a:xfrm>
          <a:prstGeom prst="rect">
            <a:avLst/>
          </a:prstGeom>
          <a:noFill/>
          <a:ln>
            <a:noFill/>
          </a:ln>
        </p:spPr>
        <p:txBody>
          <a:bodyPr anchorCtr="0" anchor="t" bIns="91425" lIns="91425" spcFirstLastPara="1" rIns="91425" wrap="square" tIns="91425">
            <a:spAutoFit/>
          </a:bodyPr>
          <a:lstStyle/>
          <a:p>
            <a:pPr indent="-330200" lvl="0" marL="457200" rtl="0" algn="just">
              <a:spcBef>
                <a:spcPts val="0"/>
              </a:spcBef>
              <a:spcAft>
                <a:spcPts val="0"/>
              </a:spcAft>
              <a:buSzPts val="1600"/>
              <a:buFont typeface="Times New Roman"/>
              <a:buAutoNum type="arabicPeriod"/>
            </a:pPr>
            <a:r>
              <a:rPr b="1" lang="en" sz="1600">
                <a:latin typeface="Times New Roman"/>
                <a:ea typeface="Times New Roman"/>
                <a:cs typeface="Times New Roman"/>
                <a:sym typeface="Times New Roman"/>
              </a:rPr>
              <a:t>LSTM(with and without sentiment)</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Predicted Window - 21 days</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 Lookback size        - 14 days</a:t>
            </a:r>
            <a:endParaRPr>
              <a:latin typeface="Anaheim"/>
              <a:ea typeface="Anaheim"/>
              <a:cs typeface="Anaheim"/>
              <a:sym typeface="Anaheim"/>
            </a:endParaRPr>
          </a:p>
        </p:txBody>
      </p:sp>
      <p:pic>
        <p:nvPicPr>
          <p:cNvPr id="897" name="Google Shape;897;p44"/>
          <p:cNvPicPr preferRelativeResize="0"/>
          <p:nvPr/>
        </p:nvPicPr>
        <p:blipFill>
          <a:blip r:embed="rId3">
            <a:alphaModFix/>
          </a:blip>
          <a:stretch>
            <a:fillRect/>
          </a:stretch>
        </p:blipFill>
        <p:spPr>
          <a:xfrm>
            <a:off x="697013" y="2724425"/>
            <a:ext cx="6798082" cy="229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01" name="Shape 901"/>
        <p:cNvGrpSpPr/>
        <p:nvPr/>
      </p:nvGrpSpPr>
      <p:grpSpPr>
        <a:xfrm>
          <a:off x="0" y="0"/>
          <a:ext cx="0" cy="0"/>
          <a:chOff x="0" y="0"/>
          <a:chExt cx="0" cy="0"/>
        </a:xfrm>
      </p:grpSpPr>
      <p:sp>
        <p:nvSpPr>
          <p:cNvPr id="902" name="Google Shape;902;p45"/>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PREDICTIONS</a:t>
            </a:r>
            <a:endParaRPr/>
          </a:p>
        </p:txBody>
      </p:sp>
      <p:sp>
        <p:nvSpPr>
          <p:cNvPr id="903" name="Google Shape;903;p45"/>
          <p:cNvSpPr/>
          <p:nvPr/>
        </p:nvSpPr>
        <p:spPr>
          <a:xfrm>
            <a:off x="443435" y="1063196"/>
            <a:ext cx="3752400" cy="25932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45"/>
          <p:cNvGrpSpPr/>
          <p:nvPr/>
        </p:nvGrpSpPr>
        <p:grpSpPr>
          <a:xfrm>
            <a:off x="575322" y="1205745"/>
            <a:ext cx="3752462" cy="3112506"/>
            <a:chOff x="3578510" y="1419647"/>
            <a:chExt cx="4021500" cy="3062887"/>
          </a:xfrm>
        </p:grpSpPr>
        <p:sp>
          <p:nvSpPr>
            <p:cNvPr id="905" name="Google Shape;905;p45"/>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7" name="Google Shape;907;p45"/>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08" name="Google Shape;908;p45"/>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sp>
        <p:nvSpPr>
          <p:cNvPr id="909" name="Google Shape;909;p45"/>
          <p:cNvSpPr/>
          <p:nvPr/>
        </p:nvSpPr>
        <p:spPr>
          <a:xfrm>
            <a:off x="5261525" y="1005925"/>
            <a:ext cx="3625200" cy="26277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45"/>
          <p:cNvGrpSpPr/>
          <p:nvPr/>
        </p:nvGrpSpPr>
        <p:grpSpPr>
          <a:xfrm>
            <a:off x="5388713" y="1150432"/>
            <a:ext cx="3624980" cy="3153548"/>
            <a:chOff x="3578510" y="1419647"/>
            <a:chExt cx="4021500" cy="3062887"/>
          </a:xfrm>
        </p:grpSpPr>
        <p:sp>
          <p:nvSpPr>
            <p:cNvPr id="911" name="Google Shape;911;p45"/>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3" name="Google Shape;913;p45"/>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14" name="Google Shape;914;p45"/>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pic>
        <p:nvPicPr>
          <p:cNvPr id="915" name="Google Shape;915;p45"/>
          <p:cNvPicPr preferRelativeResize="0"/>
          <p:nvPr/>
        </p:nvPicPr>
        <p:blipFill>
          <a:blip r:embed="rId3">
            <a:alphaModFix/>
          </a:blip>
          <a:stretch>
            <a:fillRect/>
          </a:stretch>
        </p:blipFill>
        <p:spPr>
          <a:xfrm>
            <a:off x="190575" y="1028225"/>
            <a:ext cx="4258100" cy="2812625"/>
          </a:xfrm>
          <a:prstGeom prst="rect">
            <a:avLst/>
          </a:prstGeom>
          <a:noFill/>
          <a:ln>
            <a:noFill/>
          </a:ln>
        </p:spPr>
      </p:pic>
      <p:pic>
        <p:nvPicPr>
          <p:cNvPr id="916" name="Google Shape;916;p45"/>
          <p:cNvPicPr preferRelativeResize="0"/>
          <p:nvPr/>
        </p:nvPicPr>
        <p:blipFill>
          <a:blip r:embed="rId4">
            <a:alphaModFix/>
          </a:blip>
          <a:stretch>
            <a:fillRect/>
          </a:stretch>
        </p:blipFill>
        <p:spPr>
          <a:xfrm>
            <a:off x="5223850" y="1028225"/>
            <a:ext cx="3823722" cy="2718600"/>
          </a:xfrm>
          <a:prstGeom prst="rect">
            <a:avLst/>
          </a:prstGeom>
          <a:noFill/>
          <a:ln>
            <a:noFill/>
          </a:ln>
        </p:spPr>
      </p:pic>
      <p:sp>
        <p:nvSpPr>
          <p:cNvPr id="917" name="Google Shape;917;p45"/>
          <p:cNvSpPr txBox="1"/>
          <p:nvPr/>
        </p:nvSpPr>
        <p:spPr>
          <a:xfrm>
            <a:off x="322300" y="55125"/>
            <a:ext cx="29412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600">
                <a:solidFill>
                  <a:schemeClr val="accent3"/>
                </a:solidFill>
                <a:latin typeface="Anaheim"/>
                <a:ea typeface="Anaheim"/>
                <a:cs typeface="Anaheim"/>
                <a:sym typeface="Anaheim"/>
              </a:rPr>
              <a:t>Blue     - Actual,</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600">
                <a:solidFill>
                  <a:schemeClr val="accent3"/>
                </a:solidFill>
                <a:latin typeface="Anaheim"/>
                <a:ea typeface="Anaheim"/>
                <a:cs typeface="Anaheim"/>
                <a:sym typeface="Anaheim"/>
              </a:rPr>
              <a:t>Green   - Model Training</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i="1" lang="en" sz="1200">
                <a:latin typeface="Times New Roman"/>
                <a:ea typeface="Times New Roman"/>
                <a:cs typeface="Times New Roman"/>
                <a:sym typeface="Times New Roman"/>
              </a:rPr>
              <a:t> </a:t>
            </a:r>
            <a:r>
              <a:rPr lang="en" sz="1600">
                <a:solidFill>
                  <a:schemeClr val="accent3"/>
                </a:solidFill>
                <a:latin typeface="Anaheim"/>
                <a:ea typeface="Anaheim"/>
                <a:cs typeface="Anaheim"/>
                <a:sym typeface="Anaheim"/>
              </a:rPr>
              <a:t>Yellow - Forecasts</a:t>
            </a:r>
            <a:endParaRPr sz="1600">
              <a:solidFill>
                <a:schemeClr val="accent3"/>
              </a:solidFill>
              <a:latin typeface="Anaheim"/>
              <a:ea typeface="Anaheim"/>
              <a:cs typeface="Anaheim"/>
              <a:sym typeface="Anahei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6"/>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PREDICTIONs</a:t>
            </a:r>
            <a:endParaRPr sz="3100"/>
          </a:p>
        </p:txBody>
      </p:sp>
      <p:sp>
        <p:nvSpPr>
          <p:cNvPr id="923" name="Google Shape;923;p46"/>
          <p:cNvSpPr txBox="1"/>
          <p:nvPr/>
        </p:nvSpPr>
        <p:spPr>
          <a:xfrm>
            <a:off x="550600" y="1396675"/>
            <a:ext cx="80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24" name="Google Shape;924;p46"/>
          <p:cNvSpPr txBox="1"/>
          <p:nvPr/>
        </p:nvSpPr>
        <p:spPr>
          <a:xfrm>
            <a:off x="389450" y="1571250"/>
            <a:ext cx="84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25" name="Google Shape;925;p46"/>
          <p:cNvSpPr txBox="1"/>
          <p:nvPr/>
        </p:nvSpPr>
        <p:spPr>
          <a:xfrm>
            <a:off x="550600" y="1436950"/>
            <a:ext cx="8165100" cy="1062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b="1" sz="1200">
              <a:latin typeface="Times New Roman"/>
              <a:ea typeface="Times New Roman"/>
              <a:cs typeface="Times New Roman"/>
              <a:sym typeface="Times New Roman"/>
            </a:endParaRPr>
          </a:p>
          <a:p>
            <a:pPr indent="0" lvl="0" marL="0" rtl="0" algn="just">
              <a:spcBef>
                <a:spcPts val="0"/>
              </a:spcBef>
              <a:spcAft>
                <a:spcPts val="0"/>
              </a:spcAft>
              <a:buNone/>
            </a:pPr>
            <a:r>
              <a:rPr b="1" lang="en" sz="1900">
                <a:latin typeface="Times New Roman"/>
                <a:ea typeface="Times New Roman"/>
                <a:cs typeface="Times New Roman"/>
                <a:sym typeface="Times New Roman"/>
              </a:rPr>
              <a:t>2.	</a:t>
            </a:r>
            <a:r>
              <a:rPr b="1" lang="en" sz="1900">
                <a:latin typeface="Times New Roman"/>
                <a:ea typeface="Times New Roman"/>
                <a:cs typeface="Times New Roman"/>
                <a:sym typeface="Times New Roman"/>
              </a:rPr>
              <a:t>ARIMA</a:t>
            </a:r>
            <a:endParaRPr b="1" sz="19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0" lvl="0" marL="457200" marR="0" rtl="0" algn="just">
              <a:lnSpc>
                <a:spcPct val="100000"/>
              </a:lnSpc>
              <a:spcBef>
                <a:spcPts val="0"/>
              </a:spcBef>
              <a:spcAft>
                <a:spcPts val="0"/>
              </a:spcAft>
              <a:buNone/>
            </a:pPr>
            <a:r>
              <a:t/>
            </a:r>
            <a:endParaRPr>
              <a:latin typeface="Anaheim"/>
              <a:ea typeface="Anaheim"/>
              <a:cs typeface="Anaheim"/>
              <a:sym typeface="Anaheim"/>
            </a:endParaRPr>
          </a:p>
        </p:txBody>
      </p:sp>
      <p:pic>
        <p:nvPicPr>
          <p:cNvPr id="926" name="Google Shape;926;p46"/>
          <p:cNvPicPr preferRelativeResize="0"/>
          <p:nvPr/>
        </p:nvPicPr>
        <p:blipFill>
          <a:blip r:embed="rId3">
            <a:alphaModFix/>
          </a:blip>
          <a:stretch>
            <a:fillRect/>
          </a:stretch>
        </p:blipFill>
        <p:spPr>
          <a:xfrm>
            <a:off x="671475" y="2933375"/>
            <a:ext cx="7595474" cy="149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47"/>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PREDICTIONs</a:t>
            </a:r>
            <a:endParaRPr sz="3100"/>
          </a:p>
        </p:txBody>
      </p:sp>
      <p:sp>
        <p:nvSpPr>
          <p:cNvPr id="932" name="Google Shape;932;p47"/>
          <p:cNvSpPr txBox="1"/>
          <p:nvPr/>
        </p:nvSpPr>
        <p:spPr>
          <a:xfrm>
            <a:off x="550600" y="1396675"/>
            <a:ext cx="80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33" name="Google Shape;933;p47"/>
          <p:cNvSpPr txBox="1"/>
          <p:nvPr/>
        </p:nvSpPr>
        <p:spPr>
          <a:xfrm>
            <a:off x="389450" y="1571250"/>
            <a:ext cx="84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34" name="Google Shape;934;p47"/>
          <p:cNvSpPr txBox="1"/>
          <p:nvPr/>
        </p:nvSpPr>
        <p:spPr>
          <a:xfrm>
            <a:off x="550600" y="1436950"/>
            <a:ext cx="81651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latin typeface="Times New Roman"/>
                <a:ea typeface="Times New Roman"/>
                <a:cs typeface="Times New Roman"/>
                <a:sym typeface="Times New Roman"/>
              </a:rPr>
              <a:t>2.	GRU(with and without sentiment)</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 Predicted Window - 21 days</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Lookback Size       - 7 days</a:t>
            </a:r>
            <a:endParaRPr sz="1600">
              <a:solidFill>
                <a:schemeClr val="accent3"/>
              </a:solidFill>
              <a:latin typeface="Anaheim"/>
              <a:ea typeface="Anaheim"/>
              <a:cs typeface="Anaheim"/>
              <a:sym typeface="Anaheim"/>
            </a:endParaRPr>
          </a:p>
        </p:txBody>
      </p:sp>
      <p:pic>
        <p:nvPicPr>
          <p:cNvPr id="935" name="Google Shape;935;p47"/>
          <p:cNvPicPr preferRelativeResize="0"/>
          <p:nvPr/>
        </p:nvPicPr>
        <p:blipFill>
          <a:blip r:embed="rId3">
            <a:alphaModFix/>
          </a:blip>
          <a:stretch>
            <a:fillRect/>
          </a:stretch>
        </p:blipFill>
        <p:spPr>
          <a:xfrm>
            <a:off x="550600" y="2670675"/>
            <a:ext cx="6623843" cy="2293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8"/>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457200" marR="0" rtl="0" algn="just">
              <a:lnSpc>
                <a:spcPct val="100000"/>
              </a:lnSpc>
              <a:spcBef>
                <a:spcPts val="0"/>
              </a:spcBef>
              <a:spcAft>
                <a:spcPts val="0"/>
              </a:spcAft>
              <a:buNone/>
            </a:pPr>
            <a:r>
              <a:rPr lang="en" sz="3100"/>
              <a:t>PREDICTIONs</a:t>
            </a:r>
            <a:endParaRPr sz="3100"/>
          </a:p>
        </p:txBody>
      </p:sp>
      <p:sp>
        <p:nvSpPr>
          <p:cNvPr id="941" name="Google Shape;941;p48"/>
          <p:cNvSpPr txBox="1"/>
          <p:nvPr/>
        </p:nvSpPr>
        <p:spPr>
          <a:xfrm>
            <a:off x="550600" y="1396675"/>
            <a:ext cx="80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42" name="Google Shape;942;p48"/>
          <p:cNvSpPr txBox="1"/>
          <p:nvPr/>
        </p:nvSpPr>
        <p:spPr>
          <a:xfrm>
            <a:off x="389450" y="1571250"/>
            <a:ext cx="84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943" name="Google Shape;943;p48"/>
          <p:cNvSpPr txBox="1"/>
          <p:nvPr/>
        </p:nvSpPr>
        <p:spPr>
          <a:xfrm>
            <a:off x="550600" y="1436950"/>
            <a:ext cx="81651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a:latin typeface="Times New Roman"/>
                <a:ea typeface="Times New Roman"/>
                <a:cs typeface="Times New Roman"/>
                <a:sym typeface="Times New Roman"/>
              </a:rPr>
              <a:t>2.	GRU(with and without sentiment)</a:t>
            </a:r>
            <a:endParaRPr b="1" sz="1600">
              <a:latin typeface="Times New Roman"/>
              <a:ea typeface="Times New Roman"/>
              <a:cs typeface="Times New Roman"/>
              <a:sym typeface="Times New Roman"/>
            </a:endParaRPr>
          </a:p>
          <a:p>
            <a:pPr indent="0" lvl="0" marL="0" rtl="0" algn="just">
              <a:spcBef>
                <a:spcPts val="0"/>
              </a:spcBef>
              <a:spcAft>
                <a:spcPts val="0"/>
              </a:spcAft>
              <a:buNone/>
            </a:pPr>
            <a:r>
              <a:t/>
            </a:r>
            <a:endParaRPr sz="1200">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 Predicted Window - 21 days</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Lookback Size       - 14 days</a:t>
            </a:r>
            <a:endParaRPr sz="1600">
              <a:solidFill>
                <a:schemeClr val="accent3"/>
              </a:solidFill>
              <a:latin typeface="Anaheim"/>
              <a:ea typeface="Anaheim"/>
              <a:cs typeface="Anaheim"/>
              <a:sym typeface="Anaheim"/>
            </a:endParaRPr>
          </a:p>
        </p:txBody>
      </p:sp>
      <p:pic>
        <p:nvPicPr>
          <p:cNvPr id="944" name="Google Shape;944;p48"/>
          <p:cNvPicPr preferRelativeResize="0"/>
          <p:nvPr/>
        </p:nvPicPr>
        <p:blipFill>
          <a:blip r:embed="rId3">
            <a:alphaModFix/>
          </a:blip>
          <a:stretch>
            <a:fillRect/>
          </a:stretch>
        </p:blipFill>
        <p:spPr>
          <a:xfrm>
            <a:off x="550600" y="2697550"/>
            <a:ext cx="7153275" cy="2162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48" name="Shape 948"/>
        <p:cNvGrpSpPr/>
        <p:nvPr/>
      </p:nvGrpSpPr>
      <p:grpSpPr>
        <a:xfrm>
          <a:off x="0" y="0"/>
          <a:ext cx="0" cy="0"/>
          <a:chOff x="0" y="0"/>
          <a:chExt cx="0" cy="0"/>
        </a:xfrm>
      </p:grpSpPr>
      <p:sp>
        <p:nvSpPr>
          <p:cNvPr id="949" name="Google Shape;949;p49"/>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PREDICTIONS</a:t>
            </a:r>
            <a:endParaRPr/>
          </a:p>
        </p:txBody>
      </p:sp>
      <p:sp>
        <p:nvSpPr>
          <p:cNvPr id="950" name="Google Shape;950;p49"/>
          <p:cNvSpPr/>
          <p:nvPr/>
        </p:nvSpPr>
        <p:spPr>
          <a:xfrm>
            <a:off x="443435" y="1063196"/>
            <a:ext cx="3752400" cy="25932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49"/>
          <p:cNvGrpSpPr/>
          <p:nvPr/>
        </p:nvGrpSpPr>
        <p:grpSpPr>
          <a:xfrm>
            <a:off x="575322" y="1205745"/>
            <a:ext cx="3752462" cy="3112506"/>
            <a:chOff x="3578510" y="1419647"/>
            <a:chExt cx="4021500" cy="3062887"/>
          </a:xfrm>
        </p:grpSpPr>
        <p:sp>
          <p:nvSpPr>
            <p:cNvPr id="952" name="Google Shape;952;p49"/>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4" name="Google Shape;954;p49"/>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55" name="Google Shape;955;p49"/>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sp>
        <p:nvSpPr>
          <p:cNvPr id="956" name="Google Shape;956;p49"/>
          <p:cNvSpPr/>
          <p:nvPr/>
        </p:nvSpPr>
        <p:spPr>
          <a:xfrm>
            <a:off x="5261525" y="1005925"/>
            <a:ext cx="3625200" cy="26277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 name="Google Shape;957;p49"/>
          <p:cNvGrpSpPr/>
          <p:nvPr/>
        </p:nvGrpSpPr>
        <p:grpSpPr>
          <a:xfrm>
            <a:off x="5388713" y="1150432"/>
            <a:ext cx="3624980" cy="3153548"/>
            <a:chOff x="3578510" y="1419647"/>
            <a:chExt cx="4021500" cy="3062887"/>
          </a:xfrm>
        </p:grpSpPr>
        <p:sp>
          <p:nvSpPr>
            <p:cNvPr id="958" name="Google Shape;958;p49"/>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0" name="Google Shape;960;p49"/>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61" name="Google Shape;961;p49"/>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sp>
        <p:nvSpPr>
          <p:cNvPr id="962" name="Google Shape;962;p49"/>
          <p:cNvSpPr txBox="1"/>
          <p:nvPr/>
        </p:nvSpPr>
        <p:spPr>
          <a:xfrm>
            <a:off x="322300" y="55125"/>
            <a:ext cx="2941200" cy="92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n" sz="1600">
                <a:solidFill>
                  <a:schemeClr val="accent3"/>
                </a:solidFill>
                <a:latin typeface="Anaheim"/>
                <a:ea typeface="Anaheim"/>
                <a:cs typeface="Anaheim"/>
                <a:sym typeface="Anaheim"/>
              </a:rPr>
              <a:t>Blue     - Actual,</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600">
                <a:solidFill>
                  <a:schemeClr val="accent3"/>
                </a:solidFill>
                <a:latin typeface="Anaheim"/>
                <a:ea typeface="Anaheim"/>
                <a:cs typeface="Anaheim"/>
                <a:sym typeface="Anaheim"/>
              </a:rPr>
              <a:t>Green   - Model Training</a:t>
            </a:r>
            <a:endParaRPr sz="1600">
              <a:solidFill>
                <a:schemeClr val="accent3"/>
              </a:solidFill>
              <a:latin typeface="Anaheim"/>
              <a:ea typeface="Anaheim"/>
              <a:cs typeface="Anaheim"/>
              <a:sym typeface="Anaheim"/>
            </a:endParaRPr>
          </a:p>
          <a:p>
            <a:pPr indent="0" lvl="0" marL="19413" rtl="0" algn="just">
              <a:spcBef>
                <a:spcPts val="0"/>
              </a:spcBef>
              <a:spcAft>
                <a:spcPts val="0"/>
              </a:spcAft>
              <a:buNone/>
            </a:pPr>
            <a:r>
              <a:rPr i="1" lang="en" sz="1200">
                <a:latin typeface="Times New Roman"/>
                <a:ea typeface="Times New Roman"/>
                <a:cs typeface="Times New Roman"/>
                <a:sym typeface="Times New Roman"/>
              </a:rPr>
              <a:t> </a:t>
            </a:r>
            <a:r>
              <a:rPr lang="en" sz="1600">
                <a:solidFill>
                  <a:schemeClr val="accent3"/>
                </a:solidFill>
                <a:latin typeface="Anaheim"/>
                <a:ea typeface="Anaheim"/>
                <a:cs typeface="Anaheim"/>
                <a:sym typeface="Anaheim"/>
              </a:rPr>
              <a:t>Yellow - Forecasts</a:t>
            </a:r>
            <a:endParaRPr sz="1600">
              <a:solidFill>
                <a:schemeClr val="accent3"/>
              </a:solidFill>
              <a:latin typeface="Anaheim"/>
              <a:ea typeface="Anaheim"/>
              <a:cs typeface="Anaheim"/>
              <a:sym typeface="Anaheim"/>
            </a:endParaRPr>
          </a:p>
        </p:txBody>
      </p:sp>
      <p:pic>
        <p:nvPicPr>
          <p:cNvPr id="963" name="Google Shape;963;p49"/>
          <p:cNvPicPr preferRelativeResize="0"/>
          <p:nvPr/>
        </p:nvPicPr>
        <p:blipFill>
          <a:blip r:embed="rId3">
            <a:alphaModFix/>
          </a:blip>
          <a:stretch>
            <a:fillRect/>
          </a:stretch>
        </p:blipFill>
        <p:spPr>
          <a:xfrm>
            <a:off x="5126725" y="1088225"/>
            <a:ext cx="3886975" cy="2643500"/>
          </a:xfrm>
          <a:prstGeom prst="rect">
            <a:avLst/>
          </a:prstGeom>
          <a:noFill/>
          <a:ln>
            <a:noFill/>
          </a:ln>
        </p:spPr>
      </p:pic>
      <p:pic>
        <p:nvPicPr>
          <p:cNvPr id="964" name="Google Shape;964;p49"/>
          <p:cNvPicPr preferRelativeResize="0"/>
          <p:nvPr/>
        </p:nvPicPr>
        <p:blipFill>
          <a:blip r:embed="rId4">
            <a:alphaModFix/>
          </a:blip>
          <a:stretch>
            <a:fillRect/>
          </a:stretch>
        </p:blipFill>
        <p:spPr>
          <a:xfrm>
            <a:off x="508063" y="973149"/>
            <a:ext cx="3886976" cy="28736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68" name="Shape 968"/>
        <p:cNvGrpSpPr/>
        <p:nvPr/>
      </p:nvGrpSpPr>
      <p:grpSpPr>
        <a:xfrm>
          <a:off x="0" y="0"/>
          <a:ext cx="0" cy="0"/>
          <a:chOff x="0" y="0"/>
          <a:chExt cx="0" cy="0"/>
        </a:xfrm>
      </p:grpSpPr>
      <p:sp>
        <p:nvSpPr>
          <p:cNvPr id="969" name="Google Shape;969;p50"/>
          <p:cNvSpPr txBox="1"/>
          <p:nvPr>
            <p:ph idx="2"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Comparison of models</a:t>
            </a:r>
            <a:endParaRPr/>
          </a:p>
        </p:txBody>
      </p:sp>
      <p:sp>
        <p:nvSpPr>
          <p:cNvPr id="970" name="Google Shape;970;p50"/>
          <p:cNvSpPr/>
          <p:nvPr/>
        </p:nvSpPr>
        <p:spPr>
          <a:xfrm>
            <a:off x="588850" y="1545750"/>
            <a:ext cx="2954700" cy="18471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50"/>
          <p:cNvGrpSpPr/>
          <p:nvPr/>
        </p:nvGrpSpPr>
        <p:grpSpPr>
          <a:xfrm>
            <a:off x="692651" y="1647241"/>
            <a:ext cx="2954596" cy="2216917"/>
            <a:chOff x="3578510" y="1419647"/>
            <a:chExt cx="4021500" cy="3062887"/>
          </a:xfrm>
        </p:grpSpPr>
        <p:sp>
          <p:nvSpPr>
            <p:cNvPr id="972" name="Google Shape;972;p50"/>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4" name="Google Shape;974;p50"/>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75" name="Google Shape;975;p50"/>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976" name="Google Shape;976;p50"/>
          <p:cNvGrpSpPr/>
          <p:nvPr/>
        </p:nvGrpSpPr>
        <p:grpSpPr>
          <a:xfrm>
            <a:off x="1155817" y="3886124"/>
            <a:ext cx="1845307" cy="451196"/>
            <a:chOff x="1575694" y="930575"/>
            <a:chExt cx="1989550" cy="713693"/>
          </a:xfrm>
        </p:grpSpPr>
        <p:sp>
          <p:nvSpPr>
            <p:cNvPr id="977" name="Google Shape;977;p50"/>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50"/>
          <p:cNvSpPr txBox="1"/>
          <p:nvPr>
            <p:ph idx="4294967295" type="title"/>
          </p:nvPr>
        </p:nvSpPr>
        <p:spPr>
          <a:xfrm>
            <a:off x="1110100" y="3910863"/>
            <a:ext cx="19365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14 day Window</a:t>
            </a:r>
            <a:endParaRPr sz="1300"/>
          </a:p>
        </p:txBody>
      </p:sp>
      <p:sp>
        <p:nvSpPr>
          <p:cNvPr id="980" name="Google Shape;980;p50"/>
          <p:cNvSpPr txBox="1"/>
          <p:nvPr>
            <p:ph idx="4294967295" type="subTitle"/>
          </p:nvPr>
        </p:nvSpPr>
        <p:spPr>
          <a:xfrm>
            <a:off x="972997" y="4359288"/>
            <a:ext cx="2210700" cy="9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LSTM 1 week gave </a:t>
            </a:r>
            <a:r>
              <a:rPr lang="en"/>
              <a:t>better</a:t>
            </a:r>
            <a:r>
              <a:rPr lang="en"/>
              <a:t> results compared to remaining models.</a:t>
            </a:r>
            <a:endParaRPr/>
          </a:p>
        </p:txBody>
      </p:sp>
      <p:sp>
        <p:nvSpPr>
          <p:cNvPr id="981" name="Google Shape;981;p50"/>
          <p:cNvSpPr/>
          <p:nvPr/>
        </p:nvSpPr>
        <p:spPr>
          <a:xfrm>
            <a:off x="5293825" y="1541775"/>
            <a:ext cx="2930100" cy="1830600"/>
          </a:xfrm>
          <a:prstGeom prst="roundRect">
            <a:avLst>
              <a:gd fmla="val 5444"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 name="Google Shape;982;p50"/>
          <p:cNvGrpSpPr/>
          <p:nvPr/>
        </p:nvGrpSpPr>
        <p:grpSpPr>
          <a:xfrm>
            <a:off x="5396730" y="1642396"/>
            <a:ext cx="2930065" cy="2197009"/>
            <a:chOff x="3578510" y="1419647"/>
            <a:chExt cx="4021500" cy="3062887"/>
          </a:xfrm>
        </p:grpSpPr>
        <p:sp>
          <p:nvSpPr>
            <p:cNvPr id="983" name="Google Shape;983;p50"/>
            <p:cNvSpPr/>
            <p:nvPr/>
          </p:nvSpPr>
          <p:spPr>
            <a:xfrm>
              <a:off x="3716658" y="1548119"/>
              <a:ext cx="3748500" cy="2285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3578510" y="1419647"/>
              <a:ext cx="4021500" cy="2544300"/>
            </a:xfrm>
            <a:prstGeom prst="roundRect">
              <a:avLst>
                <a:gd fmla="val 385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50"/>
            <p:cNvCxnSpPr/>
            <p:nvPr/>
          </p:nvCxnSpPr>
          <p:spPr>
            <a:xfrm>
              <a:off x="4915750" y="4433452"/>
              <a:ext cx="1353300" cy="0"/>
            </a:xfrm>
            <a:prstGeom prst="straightConnector1">
              <a:avLst/>
            </a:prstGeom>
            <a:noFill/>
            <a:ln cap="flat" cmpd="sng" w="9525">
              <a:solidFill>
                <a:schemeClr val="accent3"/>
              </a:solidFill>
              <a:prstDash val="solid"/>
              <a:round/>
              <a:headEnd len="med" w="med" type="none"/>
              <a:tailEnd len="med" w="med" type="none"/>
            </a:ln>
          </p:spPr>
        </p:cxnSp>
        <p:sp>
          <p:nvSpPr>
            <p:cNvPr id="986" name="Google Shape;986;p50"/>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9525">
              <a:solidFill>
                <a:schemeClr val="accent3"/>
              </a:solidFill>
              <a:prstDash val="solid"/>
              <a:round/>
              <a:headEnd len="med" w="med" type="none"/>
              <a:tailEnd len="med" w="med" type="none"/>
            </a:ln>
          </p:spPr>
        </p:sp>
      </p:grpSp>
      <p:grpSp>
        <p:nvGrpSpPr>
          <p:cNvPr id="987" name="Google Shape;987;p50"/>
          <p:cNvGrpSpPr/>
          <p:nvPr/>
        </p:nvGrpSpPr>
        <p:grpSpPr>
          <a:xfrm>
            <a:off x="5836342" y="3861387"/>
            <a:ext cx="1845307" cy="451196"/>
            <a:chOff x="1575694" y="930575"/>
            <a:chExt cx="1989550" cy="713693"/>
          </a:xfrm>
        </p:grpSpPr>
        <p:sp>
          <p:nvSpPr>
            <p:cNvPr id="988" name="Google Shape;988;p50"/>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50"/>
          <p:cNvSpPr txBox="1"/>
          <p:nvPr>
            <p:ph idx="4294967295" type="title"/>
          </p:nvPr>
        </p:nvSpPr>
        <p:spPr>
          <a:xfrm>
            <a:off x="5836353" y="3886125"/>
            <a:ext cx="1659300" cy="40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7 day window</a:t>
            </a:r>
            <a:endParaRPr sz="1300"/>
          </a:p>
        </p:txBody>
      </p:sp>
      <p:sp>
        <p:nvSpPr>
          <p:cNvPr id="991" name="Google Shape;991;p50"/>
          <p:cNvSpPr txBox="1"/>
          <p:nvPr>
            <p:ph idx="4294967295" type="subTitle"/>
          </p:nvPr>
        </p:nvSpPr>
        <p:spPr>
          <a:xfrm>
            <a:off x="5653522" y="4334550"/>
            <a:ext cx="2210700" cy="98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rPr>
              <a:t>LSTM 3 day and LSTM plain gave better results compared to remaining </a:t>
            </a:r>
            <a:r>
              <a:rPr lang="en">
                <a:solidFill>
                  <a:schemeClr val="accent3"/>
                </a:solidFill>
              </a:rPr>
              <a:t>models</a:t>
            </a:r>
            <a:r>
              <a:rPr lang="en">
                <a:solidFill>
                  <a:schemeClr val="accent3"/>
                </a:solidFill>
              </a:rPr>
              <a:t>.</a:t>
            </a:r>
            <a:endParaRPr/>
          </a:p>
        </p:txBody>
      </p:sp>
      <p:pic>
        <p:nvPicPr>
          <p:cNvPr id="992" name="Google Shape;992;p50"/>
          <p:cNvPicPr preferRelativeResize="0"/>
          <p:nvPr/>
        </p:nvPicPr>
        <p:blipFill>
          <a:blip r:embed="rId3">
            <a:alphaModFix/>
          </a:blip>
          <a:stretch>
            <a:fillRect/>
          </a:stretch>
        </p:blipFill>
        <p:spPr>
          <a:xfrm>
            <a:off x="123075" y="1308963"/>
            <a:ext cx="4420326" cy="2320675"/>
          </a:xfrm>
          <a:prstGeom prst="rect">
            <a:avLst/>
          </a:prstGeom>
          <a:noFill/>
          <a:ln>
            <a:noFill/>
          </a:ln>
        </p:spPr>
      </p:pic>
      <p:pic>
        <p:nvPicPr>
          <p:cNvPr id="993" name="Google Shape;993;p50"/>
          <p:cNvPicPr preferRelativeResize="0"/>
          <p:nvPr/>
        </p:nvPicPr>
        <p:blipFill>
          <a:blip r:embed="rId4">
            <a:alphaModFix/>
          </a:blip>
          <a:stretch>
            <a:fillRect/>
          </a:stretch>
        </p:blipFill>
        <p:spPr>
          <a:xfrm>
            <a:off x="4600137" y="1267450"/>
            <a:ext cx="4420326" cy="2379250"/>
          </a:xfrm>
          <a:prstGeom prst="rect">
            <a:avLst/>
          </a:prstGeom>
          <a:noFill/>
          <a:ln>
            <a:noFill/>
          </a:ln>
        </p:spPr>
      </p:pic>
      <p:sp>
        <p:nvSpPr>
          <p:cNvPr id="994" name="Google Shape;994;p50"/>
          <p:cNvSpPr txBox="1"/>
          <p:nvPr/>
        </p:nvSpPr>
        <p:spPr>
          <a:xfrm>
            <a:off x="241725" y="128350"/>
            <a:ext cx="3194700" cy="155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solidFill>
                  <a:schemeClr val="accent3"/>
                </a:solidFill>
                <a:latin typeface="Anaheim"/>
                <a:ea typeface="Anaheim"/>
                <a:cs typeface="Anaheim"/>
                <a:sym typeface="Anaheim"/>
              </a:rPr>
              <a:t>RED</a:t>
            </a:r>
            <a:r>
              <a:rPr lang="en" sz="1500">
                <a:solidFill>
                  <a:schemeClr val="accent3"/>
                </a:solidFill>
                <a:latin typeface="Anaheim"/>
                <a:ea typeface="Anaheim"/>
                <a:cs typeface="Anaheim"/>
                <a:sym typeface="Anaheim"/>
              </a:rPr>
              <a:t>    - Actual,</a:t>
            </a:r>
            <a:endParaRPr sz="15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500">
                <a:solidFill>
                  <a:schemeClr val="accent3"/>
                </a:solidFill>
                <a:latin typeface="Anaheim"/>
                <a:ea typeface="Anaheim"/>
                <a:cs typeface="Anaheim"/>
                <a:sym typeface="Anaheim"/>
              </a:rPr>
              <a:t>Green   - GRU sentiment</a:t>
            </a:r>
            <a:endParaRPr sz="15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500">
                <a:solidFill>
                  <a:schemeClr val="accent3"/>
                </a:solidFill>
                <a:latin typeface="Anaheim"/>
                <a:ea typeface="Anaheim"/>
                <a:cs typeface="Anaheim"/>
                <a:sym typeface="Anaheim"/>
              </a:rPr>
              <a:t>Blue - LSTM  sentiment</a:t>
            </a:r>
            <a:endParaRPr sz="15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500">
                <a:solidFill>
                  <a:schemeClr val="accent3"/>
                </a:solidFill>
                <a:latin typeface="Anaheim"/>
                <a:ea typeface="Anaheim"/>
                <a:cs typeface="Anaheim"/>
                <a:sym typeface="Anaheim"/>
              </a:rPr>
              <a:t>Yellow - LSTM without sentiment</a:t>
            </a:r>
            <a:endParaRPr sz="1500">
              <a:solidFill>
                <a:schemeClr val="accent3"/>
              </a:solidFill>
              <a:latin typeface="Anaheim"/>
              <a:ea typeface="Anaheim"/>
              <a:cs typeface="Anaheim"/>
              <a:sym typeface="Anaheim"/>
            </a:endParaRPr>
          </a:p>
          <a:p>
            <a:pPr indent="0" lvl="0" marL="19413" rtl="0" algn="just">
              <a:spcBef>
                <a:spcPts val="0"/>
              </a:spcBef>
              <a:spcAft>
                <a:spcPts val="0"/>
              </a:spcAft>
              <a:buNone/>
            </a:pPr>
            <a:r>
              <a:rPr lang="en" sz="1500">
                <a:solidFill>
                  <a:schemeClr val="accent3"/>
                </a:solidFill>
                <a:latin typeface="Anaheim"/>
                <a:ea typeface="Anaheim"/>
                <a:cs typeface="Anaheim"/>
                <a:sym typeface="Anaheim"/>
              </a:rPr>
              <a:t>Black - GRU without sentiment</a:t>
            </a:r>
            <a:endParaRPr sz="1500">
              <a:solidFill>
                <a:schemeClr val="accent3"/>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82" name="Shape 482"/>
        <p:cNvGrpSpPr/>
        <p:nvPr/>
      </p:nvGrpSpPr>
      <p:grpSpPr>
        <a:xfrm>
          <a:off x="0" y="0"/>
          <a:ext cx="0" cy="0"/>
          <a:chOff x="0" y="0"/>
          <a:chExt cx="0" cy="0"/>
        </a:xfrm>
      </p:grpSpPr>
      <p:grpSp>
        <p:nvGrpSpPr>
          <p:cNvPr id="483" name="Google Shape;483;p24"/>
          <p:cNvGrpSpPr/>
          <p:nvPr/>
        </p:nvGrpSpPr>
        <p:grpSpPr>
          <a:xfrm>
            <a:off x="6611896" y="276274"/>
            <a:ext cx="519733" cy="485268"/>
            <a:chOff x="4694531" y="2250235"/>
            <a:chExt cx="1090502" cy="1018186"/>
          </a:xfrm>
        </p:grpSpPr>
        <p:sp>
          <p:nvSpPr>
            <p:cNvPr id="484" name="Google Shape;484;p24"/>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24"/>
          <p:cNvSpPr txBox="1"/>
          <p:nvPr>
            <p:ph idx="1" type="subTitle"/>
          </p:nvPr>
        </p:nvSpPr>
        <p:spPr>
          <a:xfrm>
            <a:off x="1703775" y="1971675"/>
            <a:ext cx="5604300" cy="1108800"/>
          </a:xfrm>
          <a:prstGeom prst="rect">
            <a:avLst/>
          </a:prstGeom>
          <a:noFill/>
        </p:spPr>
        <p:txBody>
          <a:bodyPr anchorCtr="0" anchor="t" bIns="91425" lIns="91425" spcFirstLastPara="1" rIns="91425" wrap="square" tIns="91425">
            <a:noAutofit/>
          </a:bodyPr>
          <a:lstStyle/>
          <a:p>
            <a:pPr indent="0" lvl="0" marL="19413" marR="0" rtl="0" algn="just">
              <a:spcBef>
                <a:spcPts val="0"/>
              </a:spcBef>
              <a:spcAft>
                <a:spcPts val="0"/>
              </a:spcAft>
              <a:buNone/>
            </a:pPr>
            <a:r>
              <a:rPr lang="en">
                <a:solidFill>
                  <a:srgbClr val="000000"/>
                </a:solidFill>
              </a:rPr>
              <a:t>The goal of our work is to collect stock prices of companies listed in NSE of India and scrap the news data related to that stock and predict the opening price of the stock.</a:t>
            </a:r>
            <a:endParaRPr>
              <a:solidFill>
                <a:srgbClr val="000000"/>
              </a:solidFill>
            </a:endParaRPr>
          </a:p>
          <a:p>
            <a:pPr indent="0" lvl="0" marL="19413" marR="0" rtl="0" algn="just">
              <a:spcBef>
                <a:spcPts val="0"/>
              </a:spcBef>
              <a:spcAft>
                <a:spcPts val="0"/>
              </a:spcAft>
              <a:buNone/>
            </a:pPr>
            <a:r>
              <a:rPr lang="en">
                <a:solidFill>
                  <a:srgbClr val="000000"/>
                </a:solidFill>
              </a:rPr>
              <a:t>In this paper we have proposed a hybrid model using ML, DL, and NLP which will be predicting the opening price of the stock based on the past stock prices and the stock news affecting that company.</a:t>
            </a:r>
            <a:endParaRPr>
              <a:solidFill>
                <a:srgbClr val="000000"/>
              </a:solidFill>
            </a:endParaRPr>
          </a:p>
        </p:txBody>
      </p:sp>
      <p:sp>
        <p:nvSpPr>
          <p:cNvPr id="489" name="Google Shape;489;p24"/>
          <p:cNvSpPr txBox="1"/>
          <p:nvPr>
            <p:ph type="ctrTitle"/>
          </p:nvPr>
        </p:nvSpPr>
        <p:spPr>
          <a:xfrm>
            <a:off x="2237395" y="16457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grpSp>
        <p:nvGrpSpPr>
          <p:cNvPr id="490" name="Google Shape;490;p24"/>
          <p:cNvGrpSpPr/>
          <p:nvPr/>
        </p:nvGrpSpPr>
        <p:grpSpPr>
          <a:xfrm>
            <a:off x="4857224" y="3201746"/>
            <a:ext cx="2371910" cy="1507092"/>
            <a:chOff x="4857224" y="3518946"/>
            <a:chExt cx="2371910" cy="1507092"/>
          </a:xfrm>
        </p:grpSpPr>
        <p:sp>
          <p:nvSpPr>
            <p:cNvPr id="491" name="Google Shape;491;p24"/>
            <p:cNvSpPr/>
            <p:nvPr/>
          </p:nvSpPr>
          <p:spPr>
            <a:xfrm flipH="1">
              <a:off x="6620122" y="4175756"/>
              <a:ext cx="454956" cy="850283"/>
            </a:xfrm>
            <a:custGeom>
              <a:rect b="b" l="l" r="r" t="t"/>
              <a:pathLst>
                <a:path extrusionOk="0" h="17596" w="9415">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flipH="1">
              <a:off x="4865016" y="4175756"/>
              <a:ext cx="455005" cy="850283"/>
            </a:xfrm>
            <a:custGeom>
              <a:rect b="b" l="l" r="r" t="t"/>
              <a:pathLst>
                <a:path extrusionOk="0" h="17596" w="9416">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flipH="1">
              <a:off x="4857224" y="3925297"/>
              <a:ext cx="2371910" cy="250504"/>
            </a:xfrm>
            <a:custGeom>
              <a:rect b="b" l="l" r="r" t="t"/>
              <a:pathLst>
                <a:path extrusionOk="0" h="5184" w="49085">
                  <a:moveTo>
                    <a:pt x="1" y="0"/>
                  </a:moveTo>
                  <a:lnTo>
                    <a:pt x="1" y="5184"/>
                  </a:lnTo>
                  <a:lnTo>
                    <a:pt x="49084" y="5184"/>
                  </a:lnTo>
                  <a:lnTo>
                    <a:pt x="49084"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flipH="1">
              <a:off x="6769635" y="4175756"/>
              <a:ext cx="455005" cy="850283"/>
            </a:xfrm>
            <a:custGeom>
              <a:rect b="b" l="l" r="r" t="t"/>
              <a:pathLst>
                <a:path extrusionOk="0" h="17596" w="9416">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flipH="1">
              <a:off x="5039125" y="4175756"/>
              <a:ext cx="455005" cy="850283"/>
            </a:xfrm>
            <a:custGeom>
              <a:rect b="b" l="l" r="r" t="t"/>
              <a:pathLst>
                <a:path extrusionOk="0" h="17596" w="9416">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flipH="1">
              <a:off x="5686280" y="3518946"/>
              <a:ext cx="881692" cy="406392"/>
            </a:xfrm>
            <a:custGeom>
              <a:rect b="b" l="l" r="r" t="t"/>
              <a:pathLst>
                <a:path extrusionOk="0" h="8410" w="18246">
                  <a:moveTo>
                    <a:pt x="6106" y="0"/>
                  </a:moveTo>
                  <a:lnTo>
                    <a:pt x="4096" y="8004"/>
                  </a:lnTo>
                  <a:lnTo>
                    <a:pt x="1" y="8004"/>
                  </a:lnTo>
                  <a:lnTo>
                    <a:pt x="1" y="8409"/>
                  </a:lnTo>
                  <a:lnTo>
                    <a:pt x="16490" y="8409"/>
                  </a:lnTo>
                  <a:lnTo>
                    <a:pt x="182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flipH="1">
              <a:off x="5968474" y="3699820"/>
              <a:ext cx="57455" cy="57455"/>
            </a:xfrm>
            <a:custGeom>
              <a:rect b="b" l="l" r="r" t="t"/>
              <a:pathLst>
                <a:path extrusionOk="0" h="1189" w="1189">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flipH="1">
              <a:off x="5488240" y="3848994"/>
              <a:ext cx="284136" cy="169805"/>
            </a:xfrm>
            <a:custGeom>
              <a:rect b="b" l="l" r="r" t="t"/>
              <a:pathLst>
                <a:path extrusionOk="0" h="3514" w="588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24"/>
          <p:cNvSpPr/>
          <p:nvPr/>
        </p:nvSpPr>
        <p:spPr>
          <a:xfrm flipH="1">
            <a:off x="7815668" y="4906241"/>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24"/>
          <p:cNvGrpSpPr/>
          <p:nvPr/>
        </p:nvGrpSpPr>
        <p:grpSpPr>
          <a:xfrm>
            <a:off x="4695403" y="4708841"/>
            <a:ext cx="4600713" cy="150450"/>
            <a:chOff x="0" y="4397412"/>
            <a:chExt cx="4600713" cy="150450"/>
          </a:xfrm>
        </p:grpSpPr>
        <p:sp>
          <p:nvSpPr>
            <p:cNvPr id="501" name="Google Shape;501;p24"/>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rgbClr val="EBEBEB"/>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rgbClr val="EBEB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4"/>
          <p:cNvGrpSpPr/>
          <p:nvPr/>
        </p:nvGrpSpPr>
        <p:grpSpPr>
          <a:xfrm>
            <a:off x="7352176" y="1189928"/>
            <a:ext cx="1000385" cy="883233"/>
            <a:chOff x="6472501" y="1326053"/>
            <a:chExt cx="1000385" cy="883233"/>
          </a:xfrm>
        </p:grpSpPr>
        <p:sp>
          <p:nvSpPr>
            <p:cNvPr id="507" name="Google Shape;507;p24"/>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4"/>
          <p:cNvGrpSpPr/>
          <p:nvPr/>
        </p:nvGrpSpPr>
        <p:grpSpPr>
          <a:xfrm>
            <a:off x="7352169" y="1792626"/>
            <a:ext cx="1333531" cy="2916217"/>
            <a:chOff x="7352169" y="1792626"/>
            <a:chExt cx="1333531" cy="2916217"/>
          </a:xfrm>
        </p:grpSpPr>
        <p:grpSp>
          <p:nvGrpSpPr>
            <p:cNvPr id="512" name="Google Shape;512;p24"/>
            <p:cNvGrpSpPr/>
            <p:nvPr/>
          </p:nvGrpSpPr>
          <p:grpSpPr>
            <a:xfrm>
              <a:off x="7352169" y="1792626"/>
              <a:ext cx="1333531" cy="2916217"/>
              <a:chOff x="7352169" y="1999451"/>
              <a:chExt cx="1333531" cy="2916217"/>
            </a:xfrm>
          </p:grpSpPr>
          <p:grpSp>
            <p:nvGrpSpPr>
              <p:cNvPr id="513" name="Google Shape;513;p24"/>
              <p:cNvGrpSpPr/>
              <p:nvPr/>
            </p:nvGrpSpPr>
            <p:grpSpPr>
              <a:xfrm>
                <a:off x="7788625" y="4788743"/>
                <a:ext cx="623190" cy="126925"/>
                <a:chOff x="7605347" y="4840573"/>
                <a:chExt cx="925164" cy="188427"/>
              </a:xfrm>
            </p:grpSpPr>
            <p:sp>
              <p:nvSpPr>
                <p:cNvPr id="514" name="Google Shape;514;p24"/>
                <p:cNvSpPr/>
                <p:nvPr/>
              </p:nvSpPr>
              <p:spPr>
                <a:xfrm flipH="1">
                  <a:off x="8100033" y="4840573"/>
                  <a:ext cx="429399" cy="187705"/>
                </a:xfrm>
                <a:custGeom>
                  <a:rect b="b" l="l" r="r" t="t"/>
                  <a:pathLst>
                    <a:path extrusionOk="0" h="2611" w="5973">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flipH="1">
                  <a:off x="8139206" y="4986872"/>
                  <a:ext cx="61250" cy="27965"/>
                </a:xfrm>
                <a:custGeom>
                  <a:rect b="b" l="l" r="r" t="t"/>
                  <a:pathLst>
                    <a:path extrusionOk="0" h="389" w="852">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flipH="1">
                  <a:off x="8138989" y="5014766"/>
                  <a:ext cx="10065" cy="5464"/>
                </a:xfrm>
                <a:custGeom>
                  <a:rect b="b" l="l" r="r" t="t"/>
                  <a:pathLst>
                    <a:path extrusionOk="0" h="76" w="14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flipH="1">
                  <a:off x="8305710" y="5024255"/>
                  <a:ext cx="221421" cy="4529"/>
                </a:xfrm>
                <a:custGeom>
                  <a:rect b="b" l="l" r="r" t="t"/>
                  <a:pathLst>
                    <a:path extrusionOk="0" h="63" w="308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flipH="1">
                  <a:off x="8139716" y="4986872"/>
                  <a:ext cx="387415" cy="41337"/>
                </a:xfrm>
                <a:custGeom>
                  <a:rect b="b" l="l" r="r" t="t"/>
                  <a:pathLst>
                    <a:path extrusionOk="0" h="575" w="5389">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flipH="1">
                  <a:off x="8139716" y="5013040"/>
                  <a:ext cx="390794" cy="8699"/>
                </a:xfrm>
                <a:custGeom>
                  <a:rect b="b" l="l" r="r" t="t"/>
                  <a:pathLst>
                    <a:path extrusionOk="0" h="121" w="5436">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flipH="1">
                  <a:off x="8198300" y="4983996"/>
                  <a:ext cx="23436" cy="36448"/>
                </a:xfrm>
                <a:custGeom>
                  <a:rect b="b" l="l" r="r" t="t"/>
                  <a:pathLst>
                    <a:path extrusionOk="0" h="507" w="326">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flipH="1">
                  <a:off x="8276302" y="4967677"/>
                  <a:ext cx="13156" cy="19554"/>
                </a:xfrm>
                <a:custGeom>
                  <a:rect b="b" l="l" r="r" t="t"/>
                  <a:pathLst>
                    <a:path extrusionOk="0" h="272" w="183">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flipH="1">
                  <a:off x="8292765" y="4964298"/>
                  <a:ext cx="15313" cy="13443"/>
                </a:xfrm>
                <a:custGeom>
                  <a:rect b="b" l="l" r="r" t="t"/>
                  <a:pathLst>
                    <a:path extrusionOk="0" h="187" w="213">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flipH="1">
                  <a:off x="8295569" y="4954592"/>
                  <a:ext cx="24155" cy="2732"/>
                </a:xfrm>
                <a:custGeom>
                  <a:rect b="b" l="l" r="r" t="t"/>
                  <a:pathLst>
                    <a:path extrusionOk="0" h="38" w="336">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flipH="1">
                  <a:off x="8296432" y="4940430"/>
                  <a:ext cx="27893" cy="4026"/>
                </a:xfrm>
                <a:custGeom>
                  <a:rect b="b" l="l" r="r" t="t"/>
                  <a:pathLst>
                    <a:path extrusionOk="0" h="56" w="388">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flipH="1">
                  <a:off x="8237553" y="4945750"/>
                  <a:ext cx="43709" cy="25161"/>
                </a:xfrm>
                <a:custGeom>
                  <a:rect b="b" l="l" r="r" t="t"/>
                  <a:pathLst>
                    <a:path extrusionOk="0" h="350" w="608">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flipH="1">
                  <a:off x="8275008" y="4939136"/>
                  <a:ext cx="22430" cy="28468"/>
                </a:xfrm>
                <a:custGeom>
                  <a:rect b="b" l="l" r="r" t="t"/>
                  <a:pathLst>
                    <a:path extrusionOk="0" h="396" w="312">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flipH="1">
                  <a:off x="8443739" y="4954305"/>
                  <a:ext cx="83105" cy="65420"/>
                </a:xfrm>
                <a:custGeom>
                  <a:rect b="b" l="l" r="r" t="t"/>
                  <a:pathLst>
                    <a:path extrusionOk="0" h="910" w="1156">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flipH="1">
                  <a:off x="8502832" y="4859911"/>
                  <a:ext cx="2876" cy="94535"/>
                </a:xfrm>
                <a:custGeom>
                  <a:rect b="b" l="l" r="r" t="t"/>
                  <a:pathLst>
                    <a:path extrusionOk="0" h="1315" w="4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a:off x="8347763" y="4997440"/>
                  <a:ext cx="67361" cy="3666"/>
                </a:xfrm>
                <a:custGeom>
                  <a:rect b="b" l="l" r="r" t="t"/>
                  <a:pathLst>
                    <a:path extrusionOk="0" h="51" w="937">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flipH="1">
                  <a:off x="8453011" y="4998662"/>
                  <a:ext cx="7836" cy="13300"/>
                </a:xfrm>
                <a:custGeom>
                  <a:rect b="b" l="l" r="r" t="t"/>
                  <a:pathLst>
                    <a:path extrusionOk="0" h="185" w="109">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flipH="1">
                  <a:off x="8468252" y="4977741"/>
                  <a:ext cx="9849" cy="9058"/>
                </a:xfrm>
                <a:custGeom>
                  <a:rect b="b" l="l" r="r" t="t"/>
                  <a:pathLst>
                    <a:path extrusionOk="0" h="126" w="137">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flipH="1">
                  <a:off x="8488382" y="4967245"/>
                  <a:ext cx="13947" cy="5823"/>
                </a:xfrm>
                <a:custGeom>
                  <a:rect b="b" l="l" r="r" t="t"/>
                  <a:pathLst>
                    <a:path extrusionOk="0" h="81" w="194">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flipH="1">
                  <a:off x="8512106" y="4963866"/>
                  <a:ext cx="7548" cy="3666"/>
                </a:xfrm>
                <a:custGeom>
                  <a:rect b="b" l="l" r="r" t="t"/>
                  <a:pathLst>
                    <a:path extrusionOk="0" h="51" w="105">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flipH="1">
                  <a:off x="8296647" y="4914836"/>
                  <a:ext cx="791" cy="27462"/>
                </a:xfrm>
                <a:custGeom>
                  <a:rect b="b" l="l" r="r" t="t"/>
                  <a:pathLst>
                    <a:path extrusionOk="0" h="382" w="11">
                      <a:moveTo>
                        <a:pt x="0" y="1"/>
                      </a:moveTo>
                      <a:lnTo>
                        <a:pt x="7" y="382"/>
                      </a:lnTo>
                      <a:lnTo>
                        <a:pt x="10" y="38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flipH="1">
                  <a:off x="8296867" y="4914621"/>
                  <a:ext cx="206540" cy="34363"/>
                </a:xfrm>
                <a:custGeom>
                  <a:rect b="b" l="l" r="r" t="t"/>
                  <a:pathLst>
                    <a:path extrusionOk="0" h="478" w="2873">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flipH="1">
                  <a:off x="8296647" y="4940430"/>
                  <a:ext cx="27390" cy="2588"/>
                </a:xfrm>
                <a:custGeom>
                  <a:rect b="b" l="l" r="r" t="t"/>
                  <a:pathLst>
                    <a:path extrusionOk="0" h="36" w="381">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flipH="1">
                  <a:off x="8528066" y="4935254"/>
                  <a:ext cx="647" cy="3163"/>
                </a:xfrm>
                <a:custGeom>
                  <a:rect b="b" l="l" r="r" t="t"/>
                  <a:pathLst>
                    <a:path extrusionOk="0" h="44" w="9">
                      <a:moveTo>
                        <a:pt x="1" y="0"/>
                      </a:moveTo>
                      <a:lnTo>
                        <a:pt x="8" y="43"/>
                      </a:lnTo>
                      <a:lnTo>
                        <a:pt x="8"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flipH="1">
                  <a:off x="8504630" y="4933169"/>
                  <a:ext cx="23508" cy="16607"/>
                </a:xfrm>
                <a:custGeom>
                  <a:rect b="b" l="l" r="r" t="t"/>
                  <a:pathLst>
                    <a:path extrusionOk="0" h="231" w="327">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flipH="1">
                  <a:off x="8503048" y="4932953"/>
                  <a:ext cx="2444" cy="16319"/>
                </a:xfrm>
                <a:custGeom>
                  <a:rect b="b" l="l" r="r" t="t"/>
                  <a:pathLst>
                    <a:path extrusionOk="0" h="227" w="34">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flipH="1">
                  <a:off x="7605347" y="4840573"/>
                  <a:ext cx="430190" cy="187633"/>
                </a:xfrm>
                <a:custGeom>
                  <a:rect b="b" l="l" r="r" t="t"/>
                  <a:pathLst>
                    <a:path extrusionOk="0" h="2610" w="5984">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flipH="1">
                  <a:off x="7644303" y="4986081"/>
                  <a:ext cx="61466" cy="28468"/>
                </a:xfrm>
                <a:custGeom>
                  <a:rect b="b" l="l" r="r" t="t"/>
                  <a:pathLst>
                    <a:path extrusionOk="0" h="396" w="855">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flipH="1">
                  <a:off x="7811239" y="5025334"/>
                  <a:ext cx="221206" cy="3666"/>
                </a:xfrm>
                <a:custGeom>
                  <a:rect b="b" l="l" r="r" t="t"/>
                  <a:pathLst>
                    <a:path extrusionOk="0" h="51" w="3077">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flipH="1">
                  <a:off x="7645102" y="4986081"/>
                  <a:ext cx="387343" cy="42128"/>
                </a:xfrm>
                <a:custGeom>
                  <a:rect b="b" l="l" r="r" t="t"/>
                  <a:pathLst>
                    <a:path extrusionOk="0" h="586" w="5388">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flipH="1">
                  <a:off x="7645317" y="5011962"/>
                  <a:ext cx="390506" cy="10136"/>
                </a:xfrm>
                <a:custGeom>
                  <a:rect b="b" l="l" r="r" t="t"/>
                  <a:pathLst>
                    <a:path extrusionOk="0" h="141" w="5432">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flipH="1">
                  <a:off x="7703685" y="4983421"/>
                  <a:ext cx="23508" cy="36520"/>
                </a:xfrm>
                <a:custGeom>
                  <a:rect b="b" l="l" r="r" t="t"/>
                  <a:pathLst>
                    <a:path extrusionOk="0" h="508" w="327">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flipH="1">
                  <a:off x="7781831" y="4967461"/>
                  <a:ext cx="13012" cy="19482"/>
                </a:xfrm>
                <a:custGeom>
                  <a:rect b="b" l="l" r="r" t="t"/>
                  <a:pathLst>
                    <a:path extrusionOk="0" h="271" w="181">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flipH="1">
                  <a:off x="7798366" y="4964082"/>
                  <a:ext cx="15313" cy="13372"/>
                </a:xfrm>
                <a:custGeom>
                  <a:rect b="b" l="l" r="r" t="t"/>
                  <a:pathLst>
                    <a:path extrusionOk="0" h="186" w="213">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flipH="1">
                  <a:off x="7801242" y="4954377"/>
                  <a:ext cx="24011" cy="2876"/>
                </a:xfrm>
                <a:custGeom>
                  <a:rect b="b" l="l" r="r" t="t"/>
                  <a:pathLst>
                    <a:path extrusionOk="0" h="40" w="334">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flipH="1">
                  <a:off x="7802249" y="4940430"/>
                  <a:ext cx="27678" cy="4026"/>
                </a:xfrm>
                <a:custGeom>
                  <a:rect b="b" l="l" r="r" t="t"/>
                  <a:pathLst>
                    <a:path extrusionOk="0" h="56" w="385">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flipH="1">
                  <a:off x="7743370" y="4945247"/>
                  <a:ext cx="43422" cy="25449"/>
                </a:xfrm>
                <a:custGeom>
                  <a:rect b="b" l="l" r="r" t="t"/>
                  <a:pathLst>
                    <a:path extrusionOk="0" h="354" w="604">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flipH="1">
                  <a:off x="7780537" y="4938848"/>
                  <a:ext cx="22789" cy="28468"/>
                </a:xfrm>
                <a:custGeom>
                  <a:rect b="b" l="l" r="r" t="t"/>
                  <a:pathLst>
                    <a:path extrusionOk="0" h="396" w="317">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flipH="1">
                  <a:off x="7949053" y="4955024"/>
                  <a:ext cx="83392" cy="65420"/>
                </a:xfrm>
                <a:custGeom>
                  <a:rect b="b" l="l" r="r" t="t"/>
                  <a:pathLst>
                    <a:path extrusionOk="0" h="910" w="116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flipH="1">
                  <a:off x="8008649" y="4860702"/>
                  <a:ext cx="3163" cy="94751"/>
                </a:xfrm>
                <a:custGeom>
                  <a:rect b="b" l="l" r="r" t="t"/>
                  <a:pathLst>
                    <a:path extrusionOk="0" h="1318" w="44">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flipH="1">
                  <a:off x="7853077" y="4997440"/>
                  <a:ext cx="67648" cy="3954"/>
                </a:xfrm>
                <a:custGeom>
                  <a:rect b="b" l="l" r="r" t="t"/>
                  <a:pathLst>
                    <a:path extrusionOk="0" h="55" w="941">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flipH="1">
                  <a:off x="7958325" y="4999453"/>
                  <a:ext cx="7836" cy="13012"/>
                </a:xfrm>
                <a:custGeom>
                  <a:rect b="b" l="l" r="r" t="t"/>
                  <a:pathLst>
                    <a:path extrusionOk="0" h="181" w="109">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flipH="1">
                  <a:off x="7973782" y="4978460"/>
                  <a:ext cx="9921" cy="8842"/>
                </a:xfrm>
                <a:custGeom>
                  <a:rect b="b" l="l" r="r" t="t"/>
                  <a:pathLst>
                    <a:path extrusionOk="0" h="123" w="138">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flipH="1">
                  <a:off x="7993911" y="4968036"/>
                  <a:ext cx="13947" cy="5823"/>
                </a:xfrm>
                <a:custGeom>
                  <a:rect b="b" l="l" r="r" t="t"/>
                  <a:pathLst>
                    <a:path extrusionOk="0" h="81" w="194">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flipH="1">
                  <a:off x="8017707" y="4964657"/>
                  <a:ext cx="7548" cy="3738"/>
                </a:xfrm>
                <a:custGeom>
                  <a:rect b="b" l="l" r="r" t="t"/>
                  <a:pathLst>
                    <a:path extrusionOk="0" h="52" w="105">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flipH="1">
                  <a:off x="7802535" y="4914333"/>
                  <a:ext cx="791" cy="27965"/>
                </a:xfrm>
                <a:custGeom>
                  <a:rect b="b" l="l" r="r" t="t"/>
                  <a:pathLst>
                    <a:path extrusionOk="0" h="389" w="11">
                      <a:moveTo>
                        <a:pt x="1" y="1"/>
                      </a:moveTo>
                      <a:lnTo>
                        <a:pt x="11" y="389"/>
                      </a:lnTo>
                      <a:lnTo>
                        <a:pt x="11" y="38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flipH="1">
                  <a:off x="7802540" y="4914333"/>
                  <a:ext cx="206684" cy="35729"/>
                </a:xfrm>
                <a:custGeom>
                  <a:rect b="b" l="l" r="r" t="t"/>
                  <a:pathLst>
                    <a:path extrusionOk="0" h="497" w="2875">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flipH="1">
                  <a:off x="7802536" y="4940430"/>
                  <a:ext cx="27390" cy="2588"/>
                </a:xfrm>
                <a:custGeom>
                  <a:rect b="b" l="l" r="r" t="t"/>
                  <a:pathLst>
                    <a:path extrusionOk="0" h="36" w="381">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flipH="1">
                  <a:off x="8033955" y="4936260"/>
                  <a:ext cx="575" cy="2947"/>
                </a:xfrm>
                <a:custGeom>
                  <a:rect b="b" l="l" r="r" t="t"/>
                  <a:pathLst>
                    <a:path extrusionOk="0" h="41" w="8">
                      <a:moveTo>
                        <a:pt x="1" y="1"/>
                      </a:moveTo>
                      <a:lnTo>
                        <a:pt x="8" y="40"/>
                      </a:lnTo>
                      <a:lnTo>
                        <a:pt x="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flipH="1">
                  <a:off x="8010447" y="4933960"/>
                  <a:ext cx="23580" cy="16822"/>
                </a:xfrm>
                <a:custGeom>
                  <a:rect b="b" l="l" r="r" t="t"/>
                  <a:pathLst>
                    <a:path extrusionOk="0" h="234" w="328">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flipH="1">
                  <a:off x="8008649" y="4933672"/>
                  <a:ext cx="2372" cy="16391"/>
                </a:xfrm>
                <a:custGeom>
                  <a:rect b="b" l="l" r="r" t="t"/>
                  <a:pathLst>
                    <a:path extrusionOk="0" h="228" w="33">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24"/>
              <p:cNvSpPr/>
              <p:nvPr/>
            </p:nvSpPr>
            <p:spPr>
              <a:xfrm flipH="1">
                <a:off x="7352169" y="2317256"/>
                <a:ext cx="531159" cy="563531"/>
              </a:xfrm>
              <a:custGeom>
                <a:rect b="b" l="l" r="r" t="t"/>
                <a:pathLst>
                  <a:path extrusionOk="0" h="11636" w="10967">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flipH="1">
                <a:off x="8108534" y="2060426"/>
                <a:ext cx="254077" cy="497618"/>
              </a:xfrm>
              <a:custGeom>
                <a:rect b="b" l="l" r="r" t="t"/>
                <a:pathLst>
                  <a:path extrusionOk="0" h="10275" w="5246">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flipH="1">
                <a:off x="8125245" y="2187557"/>
                <a:ext cx="22134" cy="20002"/>
              </a:xfrm>
              <a:custGeom>
                <a:rect b="b" l="l" r="r" t="t"/>
                <a:pathLst>
                  <a:path extrusionOk="0" h="413" w="457">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flipH="1">
                <a:off x="8116237" y="2182036"/>
                <a:ext cx="35501" cy="11139"/>
              </a:xfrm>
              <a:custGeom>
                <a:rect b="b" l="l" r="r" t="t"/>
                <a:pathLst>
                  <a:path extrusionOk="0" h="230" w="733">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flipH="1">
                <a:off x="8227291" y="2189688"/>
                <a:ext cx="22812" cy="19953"/>
              </a:xfrm>
              <a:custGeom>
                <a:rect b="b" l="l" r="r" t="t"/>
                <a:pathLst>
                  <a:path extrusionOk="0" h="412" w="471">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flipH="1">
                <a:off x="8219106" y="2184264"/>
                <a:ext cx="35743" cy="11042"/>
              </a:xfrm>
              <a:custGeom>
                <a:rect b="b" l="l" r="r" t="t"/>
                <a:pathLst>
                  <a:path extrusionOk="0" h="228" w="738">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flipH="1">
                <a:off x="8110277" y="2038196"/>
                <a:ext cx="255433" cy="208249"/>
              </a:xfrm>
              <a:custGeom>
                <a:rect b="b" l="l" r="r" t="t"/>
                <a:pathLst>
                  <a:path extrusionOk="0" h="4300" w="5274">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flipH="1">
                <a:off x="8186995" y="2351061"/>
                <a:ext cx="87275" cy="52353"/>
              </a:xfrm>
              <a:custGeom>
                <a:rect b="b" l="l" r="r" t="t"/>
                <a:pathLst>
                  <a:path extrusionOk="0" h="1081" w="1802">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flipH="1">
                <a:off x="8220172" y="2167119"/>
                <a:ext cx="35888" cy="5521"/>
              </a:xfrm>
              <a:custGeom>
                <a:rect b="b" l="l" r="r" t="t"/>
                <a:pathLst>
                  <a:path extrusionOk="0" h="114" w="741">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flipH="1">
                <a:off x="8121855" y="2150992"/>
                <a:ext cx="35259" cy="8863"/>
              </a:xfrm>
              <a:custGeom>
                <a:rect b="b" l="l" r="r" t="t"/>
                <a:pathLst>
                  <a:path extrusionOk="0" h="183" w="728">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flipH="1">
                <a:off x="8173241" y="2285291"/>
                <a:ext cx="42475" cy="14965"/>
              </a:xfrm>
              <a:custGeom>
                <a:rect b="b" l="l" r="r" t="t"/>
                <a:pathLst>
                  <a:path extrusionOk="0" h="309" w="877">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flipH="1">
                <a:off x="8315292" y="1999451"/>
                <a:ext cx="80495" cy="77682"/>
              </a:xfrm>
              <a:custGeom>
                <a:rect b="b" l="l" r="r" t="t"/>
                <a:pathLst>
                  <a:path extrusionOk="0" h="1604" w="1662">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flipH="1">
                <a:off x="8355587" y="2171817"/>
                <a:ext cx="47900" cy="78892"/>
              </a:xfrm>
              <a:custGeom>
                <a:rect b="b" l="l" r="r" t="t"/>
                <a:pathLst>
                  <a:path extrusionOk="0" h="1629" w="989">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flipH="1">
                <a:off x="8366727" y="2187945"/>
                <a:ext cx="21940" cy="44168"/>
              </a:xfrm>
              <a:custGeom>
                <a:rect b="b" l="l" r="r" t="t"/>
                <a:pathLst>
                  <a:path extrusionOk="0" h="912" w="453">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flipH="1">
                <a:off x="7720053" y="2405110"/>
                <a:ext cx="955428" cy="792751"/>
              </a:xfrm>
              <a:custGeom>
                <a:rect b="b" l="l" r="r" t="t"/>
                <a:pathLst>
                  <a:path extrusionOk="0" h="16369" w="19727">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flipH="1">
                <a:off x="8407070" y="2495676"/>
                <a:ext cx="61025" cy="275567"/>
              </a:xfrm>
              <a:custGeom>
                <a:rect b="b" l="l" r="r" t="t"/>
                <a:pathLst>
                  <a:path extrusionOk="0" h="5690" w="126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flipH="1">
                <a:off x="8016273" y="2499309"/>
                <a:ext cx="35985" cy="288643"/>
              </a:xfrm>
              <a:custGeom>
                <a:rect b="b" l="l" r="r" t="t"/>
                <a:pathLst>
                  <a:path extrusionOk="0" h="5960" w="743">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flipH="1">
                <a:off x="8275432" y="2450296"/>
                <a:ext cx="90617" cy="42279"/>
              </a:xfrm>
              <a:custGeom>
                <a:rect b="b" l="l" r="r" t="t"/>
                <a:pathLst>
                  <a:path extrusionOk="0" h="873" w="1871">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flipH="1">
                <a:off x="8175662" y="2446277"/>
                <a:ext cx="68338" cy="49108"/>
              </a:xfrm>
              <a:custGeom>
                <a:rect b="b" l="l" r="r" t="t"/>
                <a:pathLst>
                  <a:path extrusionOk="0" h="1014" w="1411">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flipH="1">
                <a:off x="8248311" y="2475335"/>
                <a:ext cx="15014" cy="131148"/>
              </a:xfrm>
              <a:custGeom>
                <a:rect b="b" l="l" r="r" t="t"/>
                <a:pathLst>
                  <a:path extrusionOk="0" h="2708" w="31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flipH="1">
                <a:off x="8495167" y="2979504"/>
                <a:ext cx="156195" cy="39519"/>
              </a:xfrm>
              <a:custGeom>
                <a:rect b="b" l="l" r="r" t="t"/>
                <a:pathLst>
                  <a:path extrusionOk="0" h="816" w="3225">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flipH="1">
                <a:off x="8493811" y="2960180"/>
                <a:ext cx="142392" cy="59666"/>
              </a:xfrm>
              <a:custGeom>
                <a:rect b="b" l="l" r="r" t="t"/>
                <a:pathLst>
                  <a:path extrusionOk="0" h="1232" w="294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flipH="1">
                <a:off x="7734980" y="2699911"/>
                <a:ext cx="77250" cy="110469"/>
              </a:xfrm>
              <a:custGeom>
                <a:rect b="b" l="l" r="r" t="t"/>
                <a:pathLst>
                  <a:path extrusionOk="0" h="2281" w="1595">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flipH="1">
                <a:off x="7738128" y="2702332"/>
                <a:ext cx="88196" cy="85963"/>
              </a:xfrm>
              <a:custGeom>
                <a:rect b="b" l="l" r="r" t="t"/>
                <a:pathLst>
                  <a:path extrusionOk="0" h="1775" w="1821">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flipH="1">
                <a:off x="8307785" y="2605131"/>
                <a:ext cx="42136" cy="39906"/>
              </a:xfrm>
              <a:custGeom>
                <a:rect b="b" l="l" r="r" t="t"/>
                <a:pathLst>
                  <a:path extrusionOk="0" h="824" w="87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flipH="1">
                <a:off x="8571303" y="2808493"/>
                <a:ext cx="42330" cy="39858"/>
              </a:xfrm>
              <a:custGeom>
                <a:rect b="b" l="l" r="r" t="t"/>
                <a:pathLst>
                  <a:path extrusionOk="0" h="823" w="874">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flipH="1">
                <a:off x="7945853" y="2606293"/>
                <a:ext cx="42136" cy="39906"/>
              </a:xfrm>
              <a:custGeom>
                <a:rect b="b" l="l" r="r" t="t"/>
                <a:pathLst>
                  <a:path extrusionOk="0" h="824" w="87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flipH="1">
                <a:off x="8026880" y="3084357"/>
                <a:ext cx="42282" cy="39955"/>
              </a:xfrm>
              <a:custGeom>
                <a:rect b="b" l="l" r="r" t="t"/>
                <a:pathLst>
                  <a:path extrusionOk="0" h="825" w="873">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flipH="1">
                <a:off x="8335585" y="3084357"/>
                <a:ext cx="42330" cy="39955"/>
              </a:xfrm>
              <a:custGeom>
                <a:rect b="b" l="l" r="r" t="t"/>
                <a:pathLst>
                  <a:path extrusionOk="0" h="825" w="874">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flipH="1">
                <a:off x="8212519" y="2910732"/>
                <a:ext cx="42330" cy="39858"/>
              </a:xfrm>
              <a:custGeom>
                <a:rect b="b" l="l" r="r" t="t"/>
                <a:pathLst>
                  <a:path extrusionOk="0" h="823" w="874">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flipH="1">
                <a:off x="8151689" y="2708047"/>
                <a:ext cx="23683" cy="22423"/>
              </a:xfrm>
              <a:custGeom>
                <a:rect b="b" l="l" r="r" t="t"/>
                <a:pathLst>
                  <a:path extrusionOk="0" h="463" w="489">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flipH="1">
                <a:off x="8117448" y="2554666"/>
                <a:ext cx="23683" cy="22472"/>
              </a:xfrm>
              <a:custGeom>
                <a:rect b="b" l="l" r="r" t="t"/>
                <a:pathLst>
                  <a:path extrusionOk="0" h="464" w="489">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flipH="1">
                <a:off x="8336457" y="2823846"/>
                <a:ext cx="23732" cy="22423"/>
              </a:xfrm>
              <a:custGeom>
                <a:rect b="b" l="l" r="r" t="t"/>
                <a:pathLst>
                  <a:path extrusionOk="0" h="463" w="49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flipH="1">
                <a:off x="8526988" y="2603823"/>
                <a:ext cx="23829" cy="22375"/>
              </a:xfrm>
              <a:custGeom>
                <a:rect b="b" l="l" r="r" t="t"/>
                <a:pathLst>
                  <a:path extrusionOk="0" h="462" w="492">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flipH="1">
                <a:off x="8177213" y="3063145"/>
                <a:ext cx="23732" cy="22375"/>
              </a:xfrm>
              <a:custGeom>
                <a:rect b="b" l="l" r="r" t="t"/>
                <a:pathLst>
                  <a:path extrusionOk="0" h="462" w="49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flipH="1">
                <a:off x="8084417" y="2897365"/>
                <a:ext cx="23683" cy="22423"/>
              </a:xfrm>
              <a:custGeom>
                <a:rect b="b" l="l" r="r" t="t"/>
                <a:pathLst>
                  <a:path extrusionOk="0" h="463" w="489">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flipH="1">
                <a:off x="7857555" y="3164991"/>
                <a:ext cx="593008" cy="1690546"/>
              </a:xfrm>
              <a:custGeom>
                <a:rect b="b" l="l" r="r" t="t"/>
                <a:pathLst>
                  <a:path extrusionOk="0" h="34907" w="12244">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flipH="1">
                <a:off x="8316988" y="3177442"/>
                <a:ext cx="4940" cy="1671271"/>
              </a:xfrm>
              <a:custGeom>
                <a:rect b="b" l="l" r="r" t="t"/>
                <a:pathLst>
                  <a:path extrusionOk="0" h="34509" w="102">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flipH="1">
                <a:off x="7980481" y="3191729"/>
                <a:ext cx="90084" cy="1656984"/>
              </a:xfrm>
              <a:custGeom>
                <a:rect b="b" l="l" r="r" t="t"/>
                <a:pathLst>
                  <a:path extrusionOk="0" h="34214" w="186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flipH="1">
                <a:off x="8159680" y="3181268"/>
                <a:ext cx="26493" cy="182823"/>
              </a:xfrm>
              <a:custGeom>
                <a:rect b="b" l="l" r="r" t="t"/>
                <a:pathLst>
                  <a:path extrusionOk="0" h="3775" w="547">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flipH="1">
                <a:off x="8189224" y="3198606"/>
                <a:ext cx="25572" cy="24651"/>
              </a:xfrm>
              <a:custGeom>
                <a:rect b="b" l="l" r="r" t="t"/>
                <a:pathLst>
                  <a:path extrusionOk="0" h="509" w="528">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flipH="1">
                <a:off x="8016411" y="2913589"/>
                <a:ext cx="669289" cy="285204"/>
              </a:xfrm>
              <a:custGeom>
                <a:rect b="b" l="l" r="r" t="t"/>
                <a:pathLst>
                  <a:path extrusionOk="0" h="5889" w="13819">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24"/>
            <p:cNvSpPr/>
            <p:nvPr/>
          </p:nvSpPr>
          <p:spPr>
            <a:xfrm rot="-5400000">
              <a:off x="8133000" y="2006075"/>
              <a:ext cx="87600" cy="27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4"/>
          <p:cNvGrpSpPr/>
          <p:nvPr/>
        </p:nvGrpSpPr>
        <p:grpSpPr>
          <a:xfrm>
            <a:off x="591096" y="2830324"/>
            <a:ext cx="519733" cy="485268"/>
            <a:chOff x="4694531" y="2250235"/>
            <a:chExt cx="1090502" cy="1018186"/>
          </a:xfrm>
        </p:grpSpPr>
        <p:sp>
          <p:nvSpPr>
            <p:cNvPr id="609" name="Google Shape;609;p24"/>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24"/>
          <p:cNvGrpSpPr/>
          <p:nvPr/>
        </p:nvGrpSpPr>
        <p:grpSpPr>
          <a:xfrm>
            <a:off x="1433177" y="4004850"/>
            <a:ext cx="335765" cy="313500"/>
            <a:chOff x="4694531" y="2250235"/>
            <a:chExt cx="1090502" cy="1018186"/>
          </a:xfrm>
        </p:grpSpPr>
        <p:sp>
          <p:nvSpPr>
            <p:cNvPr id="614" name="Google Shape;614;p24"/>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8" name="Shape 998"/>
        <p:cNvGrpSpPr/>
        <p:nvPr/>
      </p:nvGrpSpPr>
      <p:grpSpPr>
        <a:xfrm>
          <a:off x="0" y="0"/>
          <a:ext cx="0" cy="0"/>
          <a:chOff x="0" y="0"/>
          <a:chExt cx="0" cy="0"/>
        </a:xfrm>
      </p:grpSpPr>
      <p:sp>
        <p:nvSpPr>
          <p:cNvPr id="999" name="Google Shape;999;p51"/>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621" name="Shape 621"/>
        <p:cNvGrpSpPr/>
        <p:nvPr/>
      </p:nvGrpSpPr>
      <p:grpSpPr>
        <a:xfrm>
          <a:off x="0" y="0"/>
          <a:ext cx="0" cy="0"/>
          <a:chOff x="0" y="0"/>
          <a:chExt cx="0" cy="0"/>
        </a:xfrm>
      </p:grpSpPr>
      <p:sp>
        <p:nvSpPr>
          <p:cNvPr id="622" name="Google Shape;622;p25"/>
          <p:cNvSpPr/>
          <p:nvPr/>
        </p:nvSpPr>
        <p:spPr>
          <a:xfrm>
            <a:off x="1307380" y="2154839"/>
            <a:ext cx="6675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a:off x="5079781" y="2154839"/>
            <a:ext cx="6675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a:off x="1257039" y="2108647"/>
            <a:ext cx="6675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a:off x="5029440" y="2108647"/>
            <a:ext cx="6675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txBox="1"/>
          <p:nvPr>
            <p:ph type="ctrTitle"/>
          </p:nvPr>
        </p:nvSpPr>
        <p:spPr>
          <a:xfrm>
            <a:off x="1158411" y="2960925"/>
            <a:ext cx="2538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analysis</a:t>
            </a:r>
            <a:endParaRPr/>
          </a:p>
        </p:txBody>
      </p:sp>
      <p:sp>
        <p:nvSpPr>
          <p:cNvPr id="627" name="Google Shape;627;p25"/>
          <p:cNvSpPr txBox="1"/>
          <p:nvPr>
            <p:ph idx="2" type="ctrTitle"/>
          </p:nvPr>
        </p:nvSpPr>
        <p:spPr>
          <a:xfrm>
            <a:off x="4938415" y="2957875"/>
            <a:ext cx="25389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Sentiment Analysis</a:t>
            </a:r>
            <a:endParaRPr/>
          </a:p>
        </p:txBody>
      </p:sp>
      <p:sp>
        <p:nvSpPr>
          <p:cNvPr id="628" name="Google Shape;628;p25"/>
          <p:cNvSpPr txBox="1"/>
          <p:nvPr>
            <p:ph idx="3" type="subTitle"/>
          </p:nvPr>
        </p:nvSpPr>
        <p:spPr>
          <a:xfrm>
            <a:off x="4938425" y="3270450"/>
            <a:ext cx="2948400" cy="833700"/>
          </a:xfrm>
          <a:prstGeom prst="rect">
            <a:avLst/>
          </a:prstGeom>
        </p:spPr>
        <p:txBody>
          <a:bodyPr anchorCtr="0" anchor="t" bIns="91425" lIns="91425" spcFirstLastPara="1" rIns="91425" wrap="square" tIns="91425">
            <a:noAutofit/>
          </a:bodyPr>
          <a:lstStyle/>
          <a:p>
            <a:pPr indent="0" lvl="0" marL="19413" rtl="0" algn="just">
              <a:spcBef>
                <a:spcPts val="0"/>
              </a:spcBef>
              <a:spcAft>
                <a:spcPts val="0"/>
              </a:spcAft>
              <a:buNone/>
            </a:pPr>
            <a:r>
              <a:rPr i="1" lang="en">
                <a:solidFill>
                  <a:srgbClr val="000000"/>
                </a:solidFill>
              </a:rPr>
              <a:t>This will include web scraping of news from google news or screener and evaluating the keywords using NLP tools to understand the sentiments of the market and calculate the sentiment score.</a:t>
            </a:r>
            <a:endParaRPr i="1">
              <a:solidFill>
                <a:srgbClr val="000000"/>
              </a:solidFill>
            </a:endParaRPr>
          </a:p>
          <a:p>
            <a:pPr indent="0" lvl="0" marL="19413" rtl="0" algn="just">
              <a:spcBef>
                <a:spcPts val="0"/>
              </a:spcBef>
              <a:spcAft>
                <a:spcPts val="0"/>
              </a:spcAft>
              <a:buNone/>
            </a:pPr>
            <a:r>
              <a:rPr i="1" lang="en">
                <a:solidFill>
                  <a:srgbClr val="000000"/>
                </a:solidFill>
              </a:rPr>
              <a:t>These scores will then be added into our dataset.</a:t>
            </a:r>
            <a:endParaRPr i="1">
              <a:solidFill>
                <a:srgbClr val="000000"/>
              </a:solidFill>
            </a:endParaRPr>
          </a:p>
          <a:p>
            <a:pPr indent="0" lvl="0" marL="0" rtl="0" algn="l">
              <a:spcBef>
                <a:spcPts val="0"/>
              </a:spcBef>
              <a:spcAft>
                <a:spcPts val="0"/>
              </a:spcAft>
              <a:buNone/>
            </a:pPr>
            <a:r>
              <a:t/>
            </a:r>
            <a:endParaRPr>
              <a:solidFill>
                <a:srgbClr val="000000"/>
              </a:solidFill>
            </a:endParaRPr>
          </a:p>
        </p:txBody>
      </p:sp>
      <p:sp>
        <p:nvSpPr>
          <p:cNvPr id="629" name="Google Shape;629;p25"/>
          <p:cNvSpPr txBox="1"/>
          <p:nvPr>
            <p:ph idx="1" type="subTitle"/>
          </p:nvPr>
        </p:nvSpPr>
        <p:spPr>
          <a:xfrm>
            <a:off x="1050125" y="3274925"/>
            <a:ext cx="3056700" cy="8337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i="1" lang="en">
                <a:solidFill>
                  <a:srgbClr val="000000"/>
                </a:solidFill>
              </a:rPr>
              <a:t>This will include financial data like open value, close value, high, low, volume traded, turnover</a:t>
            </a:r>
            <a:r>
              <a:rPr b="1" i="1" lang="en">
                <a:solidFill>
                  <a:srgbClr val="000000"/>
                </a:solidFill>
              </a:rPr>
              <a:t>.</a:t>
            </a:r>
            <a:endParaRPr b="1" i="1">
              <a:solidFill>
                <a:srgbClr val="000000"/>
              </a:solidFill>
            </a:endParaRPr>
          </a:p>
          <a:p>
            <a:pPr indent="0" lvl="0" marL="0" marR="0" rtl="0" algn="l">
              <a:spcBef>
                <a:spcPts val="0"/>
              </a:spcBef>
              <a:spcAft>
                <a:spcPts val="0"/>
              </a:spcAft>
              <a:buNone/>
            </a:pPr>
            <a:r>
              <a:rPr i="1" lang="en">
                <a:solidFill>
                  <a:srgbClr val="000000"/>
                </a:solidFill>
              </a:rPr>
              <a:t>Data will be extracted from pandas library,preprocessed and then feed into the LSTM network to predict the opening price of the stock.</a:t>
            </a:r>
            <a:endParaRPr>
              <a:solidFill>
                <a:srgbClr val="000000"/>
              </a:solidFill>
            </a:endParaRPr>
          </a:p>
        </p:txBody>
      </p:sp>
      <p:grpSp>
        <p:nvGrpSpPr>
          <p:cNvPr id="630" name="Google Shape;630;p25"/>
          <p:cNvGrpSpPr/>
          <p:nvPr/>
        </p:nvGrpSpPr>
        <p:grpSpPr>
          <a:xfrm>
            <a:off x="1407098" y="2246413"/>
            <a:ext cx="392000" cy="368550"/>
            <a:chOff x="1391150" y="1518200"/>
            <a:chExt cx="392000" cy="368550"/>
          </a:xfrm>
        </p:grpSpPr>
        <p:sp>
          <p:nvSpPr>
            <p:cNvPr id="631" name="Google Shape;631;p25"/>
            <p:cNvSpPr/>
            <p:nvPr/>
          </p:nvSpPr>
          <p:spPr>
            <a:xfrm>
              <a:off x="1391150" y="1584350"/>
              <a:ext cx="321825" cy="302400"/>
            </a:xfrm>
            <a:custGeom>
              <a:rect b="b" l="l" r="r" t="t"/>
              <a:pathLst>
                <a:path extrusionOk="0" h="12096" w="12873">
                  <a:moveTo>
                    <a:pt x="6394" y="1"/>
                  </a:moveTo>
                  <a:cubicBezTo>
                    <a:pt x="4847" y="1"/>
                    <a:pt x="3299" y="592"/>
                    <a:pt x="2118" y="1773"/>
                  </a:cubicBezTo>
                  <a:cubicBezTo>
                    <a:pt x="1958" y="1932"/>
                    <a:pt x="2105" y="2153"/>
                    <a:pt x="2276" y="2153"/>
                  </a:cubicBezTo>
                  <a:cubicBezTo>
                    <a:pt x="2328" y="2153"/>
                    <a:pt x="2381" y="2133"/>
                    <a:pt x="2430" y="2085"/>
                  </a:cubicBezTo>
                  <a:cubicBezTo>
                    <a:pt x="3516" y="998"/>
                    <a:pt x="4944" y="452"/>
                    <a:pt x="6375" y="452"/>
                  </a:cubicBezTo>
                  <a:cubicBezTo>
                    <a:pt x="7719" y="452"/>
                    <a:pt x="9065" y="935"/>
                    <a:pt x="10132" y="1905"/>
                  </a:cubicBezTo>
                  <a:cubicBezTo>
                    <a:pt x="12334" y="3909"/>
                    <a:pt x="12580" y="7283"/>
                    <a:pt x="10690" y="9589"/>
                  </a:cubicBezTo>
                  <a:cubicBezTo>
                    <a:pt x="9587" y="10928"/>
                    <a:pt x="7984" y="11628"/>
                    <a:pt x="6364" y="11628"/>
                  </a:cubicBezTo>
                  <a:cubicBezTo>
                    <a:pt x="5206" y="11628"/>
                    <a:pt x="4041" y="11270"/>
                    <a:pt x="3044" y="10534"/>
                  </a:cubicBezTo>
                  <a:cubicBezTo>
                    <a:pt x="653" y="8757"/>
                    <a:pt x="77" y="5411"/>
                    <a:pt x="1730" y="2935"/>
                  </a:cubicBezTo>
                  <a:cubicBezTo>
                    <a:pt x="1844" y="2761"/>
                    <a:pt x="1693" y="2592"/>
                    <a:pt x="1537" y="2592"/>
                  </a:cubicBezTo>
                  <a:cubicBezTo>
                    <a:pt x="1473" y="2592"/>
                    <a:pt x="1409" y="2621"/>
                    <a:pt x="1362" y="2690"/>
                  </a:cubicBezTo>
                  <a:cubicBezTo>
                    <a:pt x="67" y="4636"/>
                    <a:pt x="1" y="7160"/>
                    <a:pt x="1211" y="9163"/>
                  </a:cubicBezTo>
                  <a:cubicBezTo>
                    <a:pt x="2306" y="10991"/>
                    <a:pt x="4274" y="12095"/>
                    <a:pt x="6376" y="12095"/>
                  </a:cubicBezTo>
                  <a:cubicBezTo>
                    <a:pt x="6578" y="12095"/>
                    <a:pt x="6781" y="12085"/>
                    <a:pt x="6985" y="12065"/>
                  </a:cubicBezTo>
                  <a:cubicBezTo>
                    <a:pt x="9310" y="11838"/>
                    <a:pt x="11304" y="10288"/>
                    <a:pt x="12088" y="8086"/>
                  </a:cubicBezTo>
                  <a:cubicBezTo>
                    <a:pt x="12873" y="5884"/>
                    <a:pt x="12325" y="3427"/>
                    <a:pt x="10671" y="1773"/>
                  </a:cubicBezTo>
                  <a:cubicBezTo>
                    <a:pt x="9489" y="592"/>
                    <a:pt x="7942" y="1"/>
                    <a:pt x="639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1428500" y="1612975"/>
              <a:ext cx="257075" cy="245100"/>
            </a:xfrm>
            <a:custGeom>
              <a:rect b="b" l="l" r="r" t="t"/>
              <a:pathLst>
                <a:path extrusionOk="0" h="9804" w="10283">
                  <a:moveTo>
                    <a:pt x="4902" y="439"/>
                  </a:moveTo>
                  <a:cubicBezTo>
                    <a:pt x="6060" y="439"/>
                    <a:pt x="7200" y="891"/>
                    <a:pt x="8052" y="1743"/>
                  </a:cubicBezTo>
                  <a:cubicBezTo>
                    <a:pt x="9791" y="3491"/>
                    <a:pt x="9791" y="6317"/>
                    <a:pt x="8052" y="8056"/>
                  </a:cubicBezTo>
                  <a:cubicBezTo>
                    <a:pt x="7200" y="8909"/>
                    <a:pt x="6060" y="9360"/>
                    <a:pt x="4902" y="9360"/>
                  </a:cubicBezTo>
                  <a:cubicBezTo>
                    <a:pt x="4326" y="9360"/>
                    <a:pt x="3746" y="9249"/>
                    <a:pt x="3195" y="9020"/>
                  </a:cubicBezTo>
                  <a:cubicBezTo>
                    <a:pt x="1531" y="8330"/>
                    <a:pt x="444" y="6705"/>
                    <a:pt x="444" y="4900"/>
                  </a:cubicBezTo>
                  <a:cubicBezTo>
                    <a:pt x="444" y="3094"/>
                    <a:pt x="1531" y="1469"/>
                    <a:pt x="3195" y="779"/>
                  </a:cubicBezTo>
                  <a:cubicBezTo>
                    <a:pt x="3746" y="550"/>
                    <a:pt x="4326" y="439"/>
                    <a:pt x="4902" y="439"/>
                  </a:cubicBezTo>
                  <a:close/>
                  <a:moveTo>
                    <a:pt x="4899" y="1"/>
                  </a:moveTo>
                  <a:cubicBezTo>
                    <a:pt x="4268" y="1"/>
                    <a:pt x="3631" y="122"/>
                    <a:pt x="3024" y="373"/>
                  </a:cubicBezTo>
                  <a:cubicBezTo>
                    <a:pt x="1191" y="1138"/>
                    <a:pt x="0" y="2924"/>
                    <a:pt x="0" y="4900"/>
                  </a:cubicBezTo>
                  <a:cubicBezTo>
                    <a:pt x="0" y="6884"/>
                    <a:pt x="1191" y="8670"/>
                    <a:pt x="3024" y="9426"/>
                  </a:cubicBezTo>
                  <a:cubicBezTo>
                    <a:pt x="3632" y="9680"/>
                    <a:pt x="4270" y="9803"/>
                    <a:pt x="4902" y="9803"/>
                  </a:cubicBezTo>
                  <a:cubicBezTo>
                    <a:pt x="6177" y="9803"/>
                    <a:pt x="7429" y="9303"/>
                    <a:pt x="8364" y="8368"/>
                  </a:cubicBezTo>
                  <a:cubicBezTo>
                    <a:pt x="10283" y="6459"/>
                    <a:pt x="10283" y="3350"/>
                    <a:pt x="8364" y="1441"/>
                  </a:cubicBezTo>
                  <a:cubicBezTo>
                    <a:pt x="7428" y="499"/>
                    <a:pt x="6175" y="1"/>
                    <a:pt x="489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1496850" y="1518200"/>
              <a:ext cx="286300" cy="269175"/>
            </a:xfrm>
            <a:custGeom>
              <a:rect b="b" l="l" r="r" t="t"/>
              <a:pathLst>
                <a:path extrusionOk="0" h="10767" w="11452">
                  <a:moveTo>
                    <a:pt x="4817" y="1"/>
                  </a:moveTo>
                  <a:cubicBezTo>
                    <a:pt x="3272" y="1"/>
                    <a:pt x="1727" y="591"/>
                    <a:pt x="546" y="1773"/>
                  </a:cubicBezTo>
                  <a:cubicBezTo>
                    <a:pt x="404" y="1905"/>
                    <a:pt x="262" y="2056"/>
                    <a:pt x="139" y="2217"/>
                  </a:cubicBezTo>
                  <a:cubicBezTo>
                    <a:pt x="0" y="2384"/>
                    <a:pt x="147" y="2576"/>
                    <a:pt x="310" y="2576"/>
                  </a:cubicBezTo>
                  <a:cubicBezTo>
                    <a:pt x="369" y="2576"/>
                    <a:pt x="429" y="2551"/>
                    <a:pt x="479" y="2491"/>
                  </a:cubicBezTo>
                  <a:cubicBezTo>
                    <a:pt x="602" y="2349"/>
                    <a:pt x="725" y="2207"/>
                    <a:pt x="857" y="2075"/>
                  </a:cubicBezTo>
                  <a:cubicBezTo>
                    <a:pt x="1954" y="979"/>
                    <a:pt x="3388" y="431"/>
                    <a:pt x="4822" y="431"/>
                  </a:cubicBezTo>
                  <a:cubicBezTo>
                    <a:pt x="6256" y="431"/>
                    <a:pt x="7690" y="979"/>
                    <a:pt x="8787" y="2075"/>
                  </a:cubicBezTo>
                  <a:cubicBezTo>
                    <a:pt x="10979" y="4268"/>
                    <a:pt x="10979" y="7812"/>
                    <a:pt x="8787" y="10004"/>
                  </a:cubicBezTo>
                  <a:cubicBezTo>
                    <a:pt x="8654" y="10137"/>
                    <a:pt x="8512" y="10269"/>
                    <a:pt x="8371" y="10382"/>
                  </a:cubicBezTo>
                  <a:cubicBezTo>
                    <a:pt x="8211" y="10535"/>
                    <a:pt x="8339" y="10767"/>
                    <a:pt x="8514" y="10767"/>
                  </a:cubicBezTo>
                  <a:cubicBezTo>
                    <a:pt x="8556" y="10767"/>
                    <a:pt x="8601" y="10754"/>
                    <a:pt x="8645" y="10722"/>
                  </a:cubicBezTo>
                  <a:cubicBezTo>
                    <a:pt x="8796" y="10600"/>
                    <a:pt x="8947" y="10458"/>
                    <a:pt x="9098" y="10316"/>
                  </a:cubicBezTo>
                  <a:cubicBezTo>
                    <a:pt x="11452" y="7953"/>
                    <a:pt x="11452" y="4126"/>
                    <a:pt x="9089" y="1773"/>
                  </a:cubicBezTo>
                  <a:cubicBezTo>
                    <a:pt x="7908" y="591"/>
                    <a:pt x="6362" y="1"/>
                    <a:pt x="48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1708650" y="1631525"/>
              <a:ext cx="36225" cy="106075"/>
            </a:xfrm>
            <a:custGeom>
              <a:rect b="b" l="l" r="r" t="t"/>
              <a:pathLst>
                <a:path extrusionOk="0" h="4243" w="1449">
                  <a:moveTo>
                    <a:pt x="859" y="0"/>
                  </a:moveTo>
                  <a:cubicBezTo>
                    <a:pt x="729" y="0"/>
                    <a:pt x="596" y="108"/>
                    <a:pt x="636" y="273"/>
                  </a:cubicBezTo>
                  <a:cubicBezTo>
                    <a:pt x="986" y="1502"/>
                    <a:pt x="797" y="2825"/>
                    <a:pt x="107" y="3902"/>
                  </a:cubicBezTo>
                  <a:cubicBezTo>
                    <a:pt x="1" y="4075"/>
                    <a:pt x="150" y="4242"/>
                    <a:pt x="304" y="4242"/>
                  </a:cubicBezTo>
                  <a:cubicBezTo>
                    <a:pt x="370" y="4242"/>
                    <a:pt x="437" y="4212"/>
                    <a:pt x="485" y="4139"/>
                  </a:cubicBezTo>
                  <a:cubicBezTo>
                    <a:pt x="1231" y="2957"/>
                    <a:pt x="1449" y="1502"/>
                    <a:pt x="1061" y="151"/>
                  </a:cubicBezTo>
                  <a:cubicBezTo>
                    <a:pt x="1028" y="46"/>
                    <a:pt x="944" y="0"/>
                    <a:pt x="85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1546250" y="1546550"/>
              <a:ext cx="182200" cy="74450"/>
            </a:xfrm>
            <a:custGeom>
              <a:rect b="b" l="l" r="r" t="t"/>
              <a:pathLst>
                <a:path extrusionOk="0" h="2978" w="7288">
                  <a:moveTo>
                    <a:pt x="2838" y="1"/>
                  </a:moveTo>
                  <a:cubicBezTo>
                    <a:pt x="1939" y="1"/>
                    <a:pt x="1027" y="248"/>
                    <a:pt x="205" y="771"/>
                  </a:cubicBezTo>
                  <a:cubicBezTo>
                    <a:pt x="0" y="897"/>
                    <a:pt x="129" y="1179"/>
                    <a:pt x="319" y="1179"/>
                  </a:cubicBezTo>
                  <a:cubicBezTo>
                    <a:pt x="358" y="1179"/>
                    <a:pt x="399" y="1167"/>
                    <a:pt x="441" y="1140"/>
                  </a:cubicBezTo>
                  <a:cubicBezTo>
                    <a:pt x="1189" y="665"/>
                    <a:pt x="2018" y="441"/>
                    <a:pt x="2836" y="441"/>
                  </a:cubicBezTo>
                  <a:cubicBezTo>
                    <a:pt x="4445" y="441"/>
                    <a:pt x="6008" y="1311"/>
                    <a:pt x="6811" y="2860"/>
                  </a:cubicBezTo>
                  <a:cubicBezTo>
                    <a:pt x="6854" y="2943"/>
                    <a:pt x="6924" y="2978"/>
                    <a:pt x="6995" y="2978"/>
                  </a:cubicBezTo>
                  <a:cubicBezTo>
                    <a:pt x="7141" y="2978"/>
                    <a:pt x="7287" y="2830"/>
                    <a:pt x="7198" y="2652"/>
                  </a:cubicBezTo>
                  <a:lnTo>
                    <a:pt x="7198" y="2652"/>
                  </a:lnTo>
                  <a:lnTo>
                    <a:pt x="7198" y="2661"/>
                  </a:lnTo>
                  <a:cubicBezTo>
                    <a:pt x="6321" y="957"/>
                    <a:pt x="4605" y="1"/>
                    <a:pt x="283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1511425" y="1661975"/>
              <a:ext cx="79175" cy="147050"/>
            </a:xfrm>
            <a:custGeom>
              <a:rect b="b" l="l" r="r" t="t"/>
              <a:pathLst>
                <a:path extrusionOk="0" h="5882" w="3167">
                  <a:moveTo>
                    <a:pt x="1361" y="908"/>
                  </a:moveTo>
                  <a:lnTo>
                    <a:pt x="1361" y="2703"/>
                  </a:lnTo>
                  <a:cubicBezTo>
                    <a:pt x="841" y="2618"/>
                    <a:pt x="445" y="2250"/>
                    <a:pt x="445" y="1805"/>
                  </a:cubicBezTo>
                  <a:cubicBezTo>
                    <a:pt x="445" y="1361"/>
                    <a:pt x="832" y="993"/>
                    <a:pt x="1361" y="908"/>
                  </a:cubicBezTo>
                  <a:close/>
                  <a:moveTo>
                    <a:pt x="1805" y="3185"/>
                  </a:moveTo>
                  <a:cubicBezTo>
                    <a:pt x="2325" y="3261"/>
                    <a:pt x="2722" y="3629"/>
                    <a:pt x="2722" y="4074"/>
                  </a:cubicBezTo>
                  <a:cubicBezTo>
                    <a:pt x="2722" y="4518"/>
                    <a:pt x="2325" y="4886"/>
                    <a:pt x="1805" y="4971"/>
                  </a:cubicBezTo>
                  <a:lnTo>
                    <a:pt x="1805" y="3185"/>
                  </a:lnTo>
                  <a:close/>
                  <a:moveTo>
                    <a:pt x="1583" y="0"/>
                  </a:moveTo>
                  <a:cubicBezTo>
                    <a:pt x="1472" y="0"/>
                    <a:pt x="1361" y="76"/>
                    <a:pt x="1361" y="227"/>
                  </a:cubicBezTo>
                  <a:lnTo>
                    <a:pt x="1361" y="473"/>
                  </a:lnTo>
                  <a:cubicBezTo>
                    <a:pt x="596" y="558"/>
                    <a:pt x="0" y="1125"/>
                    <a:pt x="0" y="1805"/>
                  </a:cubicBezTo>
                  <a:cubicBezTo>
                    <a:pt x="0" y="2495"/>
                    <a:pt x="596" y="3062"/>
                    <a:pt x="1361" y="3147"/>
                  </a:cubicBezTo>
                  <a:lnTo>
                    <a:pt x="1361" y="4971"/>
                  </a:lnTo>
                  <a:cubicBezTo>
                    <a:pt x="841" y="4886"/>
                    <a:pt x="445" y="4518"/>
                    <a:pt x="445" y="4074"/>
                  </a:cubicBezTo>
                  <a:cubicBezTo>
                    <a:pt x="445" y="3927"/>
                    <a:pt x="334" y="3854"/>
                    <a:pt x="222" y="3854"/>
                  </a:cubicBezTo>
                  <a:cubicBezTo>
                    <a:pt x="111" y="3854"/>
                    <a:pt x="0" y="3927"/>
                    <a:pt x="0" y="4074"/>
                  </a:cubicBezTo>
                  <a:cubicBezTo>
                    <a:pt x="0" y="4764"/>
                    <a:pt x="596" y="5321"/>
                    <a:pt x="1361" y="5416"/>
                  </a:cubicBezTo>
                  <a:lnTo>
                    <a:pt x="1361" y="5661"/>
                  </a:lnTo>
                  <a:cubicBezTo>
                    <a:pt x="1361" y="5808"/>
                    <a:pt x="1472" y="5881"/>
                    <a:pt x="1583" y="5881"/>
                  </a:cubicBezTo>
                  <a:cubicBezTo>
                    <a:pt x="1694" y="5881"/>
                    <a:pt x="1805" y="5808"/>
                    <a:pt x="1805" y="5661"/>
                  </a:cubicBezTo>
                  <a:lnTo>
                    <a:pt x="1805" y="5416"/>
                  </a:lnTo>
                  <a:cubicBezTo>
                    <a:pt x="2571" y="5321"/>
                    <a:pt x="3157" y="4764"/>
                    <a:pt x="3157" y="4074"/>
                  </a:cubicBezTo>
                  <a:cubicBezTo>
                    <a:pt x="3157" y="3393"/>
                    <a:pt x="2571" y="2826"/>
                    <a:pt x="1805" y="2741"/>
                  </a:cubicBezTo>
                  <a:lnTo>
                    <a:pt x="1805" y="917"/>
                  </a:lnTo>
                  <a:cubicBezTo>
                    <a:pt x="2325" y="993"/>
                    <a:pt x="2722" y="1371"/>
                    <a:pt x="2722" y="1815"/>
                  </a:cubicBezTo>
                  <a:cubicBezTo>
                    <a:pt x="2722" y="1961"/>
                    <a:pt x="2833" y="2035"/>
                    <a:pt x="2944" y="2035"/>
                  </a:cubicBezTo>
                  <a:cubicBezTo>
                    <a:pt x="3055" y="2035"/>
                    <a:pt x="3166" y="1961"/>
                    <a:pt x="3166" y="1815"/>
                  </a:cubicBezTo>
                  <a:cubicBezTo>
                    <a:pt x="3166" y="1125"/>
                    <a:pt x="2571" y="558"/>
                    <a:pt x="1805" y="473"/>
                  </a:cubicBezTo>
                  <a:lnTo>
                    <a:pt x="1805" y="227"/>
                  </a:lnTo>
                  <a:cubicBezTo>
                    <a:pt x="1805" y="76"/>
                    <a:pt x="1694" y="0"/>
                    <a:pt x="158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5"/>
          <p:cNvSpPr txBox="1"/>
          <p:nvPr>
            <p:ph idx="4"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400"/>
              <a:t>OBJECTIVES</a:t>
            </a:r>
            <a:endParaRPr sz="3400"/>
          </a:p>
        </p:txBody>
      </p:sp>
      <p:sp>
        <p:nvSpPr>
          <p:cNvPr id="638" name="Google Shape;638;p25"/>
          <p:cNvSpPr/>
          <p:nvPr/>
        </p:nvSpPr>
        <p:spPr>
          <a:xfrm>
            <a:off x="5177100" y="2287775"/>
            <a:ext cx="392008" cy="283974"/>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642" name="Shape 642"/>
        <p:cNvGrpSpPr/>
        <p:nvPr/>
      </p:nvGrpSpPr>
      <p:grpSpPr>
        <a:xfrm>
          <a:off x="0" y="0"/>
          <a:ext cx="0" cy="0"/>
          <a:chOff x="0" y="0"/>
          <a:chExt cx="0" cy="0"/>
        </a:xfrm>
      </p:grpSpPr>
      <p:sp>
        <p:nvSpPr>
          <p:cNvPr id="643" name="Google Shape;643;p26"/>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800"/>
              <a:t>LITERATURE REVIEW</a:t>
            </a:r>
            <a:endParaRPr sz="2800"/>
          </a:p>
        </p:txBody>
      </p:sp>
      <p:grpSp>
        <p:nvGrpSpPr>
          <p:cNvPr id="644" name="Google Shape;644;p26"/>
          <p:cNvGrpSpPr/>
          <p:nvPr/>
        </p:nvGrpSpPr>
        <p:grpSpPr>
          <a:xfrm>
            <a:off x="3749918" y="1558351"/>
            <a:ext cx="1775076" cy="931226"/>
            <a:chOff x="1575694" y="930575"/>
            <a:chExt cx="1989550" cy="713693"/>
          </a:xfrm>
        </p:grpSpPr>
        <p:sp>
          <p:nvSpPr>
            <p:cNvPr id="645" name="Google Shape;645;p26"/>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26"/>
          <p:cNvGrpSpPr/>
          <p:nvPr/>
        </p:nvGrpSpPr>
        <p:grpSpPr>
          <a:xfrm>
            <a:off x="524218" y="1611475"/>
            <a:ext cx="1908575" cy="859500"/>
            <a:chOff x="1575694" y="930575"/>
            <a:chExt cx="1989550" cy="713693"/>
          </a:xfrm>
        </p:grpSpPr>
        <p:sp>
          <p:nvSpPr>
            <p:cNvPr id="648" name="Google Shape;648;p26"/>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26"/>
          <p:cNvSpPr txBox="1"/>
          <p:nvPr>
            <p:ph idx="1" type="subTitle"/>
          </p:nvPr>
        </p:nvSpPr>
        <p:spPr>
          <a:xfrm>
            <a:off x="441600" y="2408950"/>
            <a:ext cx="2570400" cy="2380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naheim"/>
              <a:buChar char="●"/>
            </a:pPr>
            <a:r>
              <a:rPr lang="en">
                <a:latin typeface="Anaheim"/>
                <a:ea typeface="Anaheim"/>
                <a:cs typeface="Anaheim"/>
                <a:sym typeface="Anaheim"/>
              </a:rPr>
              <a:t>SVM vs ANNs (combined SVM with PSO optimization)</a:t>
            </a:r>
            <a:endParaRPr>
              <a:latin typeface="Anaheim"/>
              <a:ea typeface="Anaheim"/>
              <a:cs typeface="Anaheim"/>
              <a:sym typeface="Anaheim"/>
            </a:endParaRPr>
          </a:p>
          <a:p>
            <a:pPr indent="-292100" lvl="0" marL="457200" rtl="0" algn="l">
              <a:spcBef>
                <a:spcPts val="0"/>
              </a:spcBef>
              <a:spcAft>
                <a:spcPts val="0"/>
              </a:spcAft>
              <a:buSzPts val="1000"/>
              <a:buFont typeface="Anaheim"/>
              <a:buChar char="●"/>
            </a:pPr>
            <a:r>
              <a:rPr lang="en">
                <a:latin typeface="Anaheim"/>
                <a:ea typeface="Anaheim"/>
                <a:cs typeface="Anaheim"/>
                <a:sym typeface="Anaheim"/>
              </a:rPr>
              <a:t>ARIMA, SARIMA, ANN, CNN and RNN comparisons.[CNN,RNN better]</a:t>
            </a:r>
            <a:endParaRPr>
              <a:latin typeface="Anaheim"/>
              <a:ea typeface="Anaheim"/>
              <a:cs typeface="Anaheim"/>
              <a:sym typeface="Anaheim"/>
            </a:endParaRPr>
          </a:p>
          <a:p>
            <a:pPr indent="0" lvl="0" marL="0" rtl="0" algn="l">
              <a:spcBef>
                <a:spcPts val="0"/>
              </a:spcBef>
              <a:spcAft>
                <a:spcPts val="0"/>
              </a:spcAft>
              <a:buNone/>
            </a:pPr>
            <a:r>
              <a:rPr b="1" lang="en" sz="1700">
                <a:latin typeface="Anaheim"/>
                <a:ea typeface="Anaheim"/>
                <a:cs typeface="Anaheim"/>
                <a:sym typeface="Anaheim"/>
              </a:rPr>
              <a:t>Findings:</a:t>
            </a:r>
            <a:r>
              <a:rPr lang="en" sz="2000">
                <a:solidFill>
                  <a:srgbClr val="FF0000"/>
                </a:solidFill>
                <a:latin typeface="Maven Pro"/>
                <a:ea typeface="Maven Pro"/>
                <a:cs typeface="Maven Pro"/>
                <a:sym typeface="Maven Pro"/>
              </a:rPr>
              <a:t> </a:t>
            </a:r>
            <a:r>
              <a:rPr lang="en">
                <a:latin typeface="Anaheim"/>
                <a:ea typeface="Anaheim"/>
                <a:cs typeface="Anaheim"/>
                <a:sym typeface="Anaheim"/>
              </a:rPr>
              <a:t>ML models are not very accurate for time series data</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a:latin typeface="Anaheim"/>
                <a:ea typeface="Anaheim"/>
                <a:cs typeface="Anaheim"/>
                <a:sym typeface="Anaheim"/>
              </a:rPr>
              <a:t>Sentiment analysis is not considered</a:t>
            </a:r>
            <a:endParaRPr b="1">
              <a:latin typeface="Anaheim"/>
              <a:ea typeface="Anaheim"/>
              <a:cs typeface="Anaheim"/>
              <a:sym typeface="Anaheim"/>
            </a:endParaRPr>
          </a:p>
        </p:txBody>
      </p:sp>
      <p:sp>
        <p:nvSpPr>
          <p:cNvPr id="651" name="Google Shape;651;p26"/>
          <p:cNvSpPr txBox="1"/>
          <p:nvPr>
            <p:ph type="ctrTitle"/>
          </p:nvPr>
        </p:nvSpPr>
        <p:spPr>
          <a:xfrm>
            <a:off x="524248" y="1477676"/>
            <a:ext cx="1775100" cy="93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2F2F2F"/>
                </a:solidFill>
              </a:rPr>
              <a:t>01</a:t>
            </a:r>
            <a:endParaRPr sz="1400">
              <a:solidFill>
                <a:srgbClr val="2F2F2F"/>
              </a:solidFill>
            </a:endParaRPr>
          </a:p>
          <a:p>
            <a:pPr indent="0" lvl="0" marL="0" rtl="0" algn="l">
              <a:spcBef>
                <a:spcPts val="0"/>
              </a:spcBef>
              <a:spcAft>
                <a:spcPts val="0"/>
              </a:spcAft>
              <a:buNone/>
            </a:pPr>
            <a:r>
              <a:rPr lang="en" sz="1200">
                <a:solidFill>
                  <a:srgbClr val="2F2F2F"/>
                </a:solidFill>
              </a:rPr>
              <a:t>Comparison between ML and DL models</a:t>
            </a:r>
            <a:endParaRPr sz="1200">
              <a:solidFill>
                <a:srgbClr val="2F2F2F"/>
              </a:solidFill>
            </a:endParaRPr>
          </a:p>
        </p:txBody>
      </p:sp>
      <p:sp>
        <p:nvSpPr>
          <p:cNvPr id="652" name="Google Shape;652;p26"/>
          <p:cNvSpPr txBox="1"/>
          <p:nvPr>
            <p:ph idx="6" type="ctrTitle"/>
          </p:nvPr>
        </p:nvSpPr>
        <p:spPr>
          <a:xfrm>
            <a:off x="3749942" y="1754554"/>
            <a:ext cx="1686000" cy="67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02</a:t>
            </a:r>
            <a:endParaRPr sz="1400"/>
          </a:p>
          <a:p>
            <a:pPr indent="0" lvl="0" marL="0" rtl="0" algn="l">
              <a:spcBef>
                <a:spcPts val="0"/>
              </a:spcBef>
              <a:spcAft>
                <a:spcPts val="0"/>
              </a:spcAft>
              <a:buNone/>
            </a:pPr>
            <a:r>
              <a:rPr lang="en" sz="1200">
                <a:solidFill>
                  <a:schemeClr val="accent3"/>
                </a:solidFill>
              </a:rPr>
              <a:t>Comparisons between different Deep Learning Models</a:t>
            </a:r>
            <a:endParaRPr sz="1200"/>
          </a:p>
        </p:txBody>
      </p:sp>
      <p:sp>
        <p:nvSpPr>
          <p:cNvPr id="653" name="Google Shape;653;p26"/>
          <p:cNvSpPr txBox="1"/>
          <p:nvPr>
            <p:ph idx="7" type="subTitle"/>
          </p:nvPr>
        </p:nvSpPr>
        <p:spPr>
          <a:xfrm>
            <a:off x="3612575" y="2426475"/>
            <a:ext cx="2570400" cy="1956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naheim"/>
              <a:buChar char="●"/>
            </a:pPr>
            <a:r>
              <a:rPr lang="en">
                <a:latin typeface="Anaheim"/>
                <a:ea typeface="Anaheim"/>
                <a:cs typeface="Anaheim"/>
                <a:sym typeface="Anaheim"/>
              </a:rPr>
              <a:t>Variating lookback periods in RNNs</a:t>
            </a:r>
            <a:endParaRPr>
              <a:latin typeface="Anaheim"/>
              <a:ea typeface="Anaheim"/>
              <a:cs typeface="Anaheim"/>
              <a:sym typeface="Anaheim"/>
            </a:endParaRPr>
          </a:p>
          <a:p>
            <a:pPr indent="-292100" lvl="0" marL="457200" rtl="0" algn="l">
              <a:spcBef>
                <a:spcPts val="0"/>
              </a:spcBef>
              <a:spcAft>
                <a:spcPts val="0"/>
              </a:spcAft>
              <a:buSzPts val="1000"/>
              <a:buFont typeface="Anaheim"/>
              <a:buChar char="●"/>
            </a:pPr>
            <a:r>
              <a:rPr lang="en">
                <a:latin typeface="Anaheim"/>
                <a:ea typeface="Anaheim"/>
                <a:cs typeface="Anaheim"/>
                <a:sym typeface="Anaheim"/>
              </a:rPr>
              <a:t>Univariate and multivariate series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sz="1700">
                <a:latin typeface="Anaheim"/>
                <a:ea typeface="Anaheim"/>
                <a:cs typeface="Anaheim"/>
                <a:sym typeface="Anaheim"/>
              </a:rPr>
              <a:t>Findings</a:t>
            </a:r>
            <a:r>
              <a:rPr b="1" lang="en" sz="1500">
                <a:latin typeface="Anaheim"/>
                <a:ea typeface="Anaheim"/>
                <a:cs typeface="Anaheim"/>
                <a:sym typeface="Anaheim"/>
              </a:rPr>
              <a:t>:</a:t>
            </a:r>
            <a:r>
              <a:rPr lang="en" sz="2000">
                <a:solidFill>
                  <a:srgbClr val="FF0000"/>
                </a:solidFill>
                <a:latin typeface="Maven Pro"/>
                <a:ea typeface="Maven Pro"/>
                <a:cs typeface="Maven Pro"/>
                <a:sym typeface="Maven Pro"/>
              </a:rPr>
              <a:t> </a:t>
            </a:r>
            <a:r>
              <a:rPr lang="en">
                <a:latin typeface="Anaheim"/>
                <a:ea typeface="Anaheim"/>
                <a:cs typeface="Anaheim"/>
                <a:sym typeface="Anaheim"/>
              </a:rPr>
              <a:t>Accuracy of multivariate models lags behind univariate ones.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b="1" lang="en" sz="1300">
                <a:latin typeface="Anaheim"/>
                <a:ea typeface="Anaheim"/>
                <a:cs typeface="Anaheim"/>
                <a:sym typeface="Anaheim"/>
              </a:rPr>
              <a:t>Sentiment analysis is again not considered</a:t>
            </a:r>
            <a:endParaRPr b="1" sz="1300">
              <a:latin typeface="Anaheim"/>
              <a:ea typeface="Anaheim"/>
              <a:cs typeface="Anaheim"/>
              <a:sym typeface="Anaheim"/>
            </a:endParaRPr>
          </a:p>
        </p:txBody>
      </p:sp>
      <p:grpSp>
        <p:nvGrpSpPr>
          <p:cNvPr id="654" name="Google Shape;654;p26"/>
          <p:cNvGrpSpPr/>
          <p:nvPr/>
        </p:nvGrpSpPr>
        <p:grpSpPr>
          <a:xfrm>
            <a:off x="6701635" y="1558322"/>
            <a:ext cx="1775076" cy="823673"/>
            <a:chOff x="1575694" y="930575"/>
            <a:chExt cx="1989550" cy="713693"/>
          </a:xfrm>
        </p:grpSpPr>
        <p:sp>
          <p:nvSpPr>
            <p:cNvPr id="655" name="Google Shape;655;p26"/>
            <p:cNvSpPr/>
            <p:nvPr/>
          </p:nvSpPr>
          <p:spPr>
            <a:xfrm>
              <a:off x="1616143" y="976768"/>
              <a:ext cx="1949100" cy="6675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1575694" y="930575"/>
              <a:ext cx="1949100" cy="667500"/>
            </a:xfrm>
            <a:prstGeom prst="roundRect">
              <a:avLst>
                <a:gd fmla="val 1666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26"/>
          <p:cNvSpPr txBox="1"/>
          <p:nvPr>
            <p:ph idx="2" type="ctrTitle"/>
          </p:nvPr>
        </p:nvSpPr>
        <p:spPr>
          <a:xfrm>
            <a:off x="6753045" y="1460794"/>
            <a:ext cx="1166400" cy="85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03</a:t>
            </a:r>
            <a:endParaRPr sz="1400"/>
          </a:p>
          <a:p>
            <a:pPr indent="0" lvl="0" marL="0" rtl="0" algn="l">
              <a:spcBef>
                <a:spcPts val="0"/>
              </a:spcBef>
              <a:spcAft>
                <a:spcPts val="0"/>
              </a:spcAft>
              <a:buNone/>
            </a:pPr>
            <a:r>
              <a:rPr lang="en" sz="1400">
                <a:solidFill>
                  <a:srgbClr val="2F2F2F"/>
                </a:solidFill>
              </a:rPr>
              <a:t>Models using NLP data</a:t>
            </a:r>
            <a:endParaRPr sz="1400">
              <a:solidFill>
                <a:srgbClr val="2F2F2F"/>
              </a:solidFill>
            </a:endParaRPr>
          </a:p>
        </p:txBody>
      </p:sp>
      <p:sp>
        <p:nvSpPr>
          <p:cNvPr id="658" name="Google Shape;658;p26"/>
          <p:cNvSpPr txBox="1"/>
          <p:nvPr>
            <p:ph idx="3" type="subTitle"/>
          </p:nvPr>
        </p:nvSpPr>
        <p:spPr>
          <a:xfrm>
            <a:off x="6429375" y="2314225"/>
            <a:ext cx="2272800" cy="1453800"/>
          </a:xfrm>
          <a:prstGeom prst="rect">
            <a:avLst/>
          </a:prstGeom>
        </p:spPr>
        <p:txBody>
          <a:bodyPr anchorCtr="0" anchor="t" bIns="91425" lIns="91425" spcFirstLastPara="1" rIns="91425" wrap="square" tIns="91425">
            <a:noAutofit/>
          </a:bodyPr>
          <a:lstStyle/>
          <a:p>
            <a:pPr indent="-292100" lvl="0" marL="457200" marR="0" rtl="0" algn="l">
              <a:spcBef>
                <a:spcPts val="0"/>
              </a:spcBef>
              <a:spcAft>
                <a:spcPts val="0"/>
              </a:spcAft>
              <a:buSzPts val="1000"/>
              <a:buFont typeface="Anaheim"/>
              <a:buChar char="●"/>
            </a:pPr>
            <a:r>
              <a:rPr lang="en">
                <a:latin typeface="Anaheim"/>
                <a:ea typeface="Anaheim"/>
                <a:cs typeface="Anaheim"/>
                <a:sym typeface="Anaheim"/>
              </a:rPr>
              <a:t>LSTM and GRU compared(has inspired our base model)</a:t>
            </a:r>
            <a:endParaRPr>
              <a:latin typeface="Anaheim"/>
              <a:ea typeface="Anaheim"/>
              <a:cs typeface="Anaheim"/>
              <a:sym typeface="Anaheim"/>
            </a:endParaRPr>
          </a:p>
          <a:p>
            <a:pPr indent="-292100" lvl="0" marL="457200" marR="0" rtl="0" algn="l">
              <a:spcBef>
                <a:spcPts val="0"/>
              </a:spcBef>
              <a:spcAft>
                <a:spcPts val="0"/>
              </a:spcAft>
              <a:buSzPts val="1000"/>
              <a:buFont typeface="Anaheim"/>
              <a:buChar char="●"/>
            </a:pPr>
            <a:r>
              <a:rPr lang="en">
                <a:latin typeface="Anaheim"/>
                <a:ea typeface="Anaheim"/>
                <a:cs typeface="Anaheim"/>
                <a:sym typeface="Anaheim"/>
              </a:rPr>
              <a:t>Feature Engineering in addition to model.</a:t>
            </a:r>
            <a:endParaRPr>
              <a:latin typeface="Anaheim"/>
              <a:ea typeface="Anaheim"/>
              <a:cs typeface="Anaheim"/>
              <a:sym typeface="Anaheim"/>
            </a:endParaRPr>
          </a:p>
          <a:p>
            <a:pPr indent="0" lvl="0" marL="0" marR="0" rtl="0" algn="l">
              <a:spcBef>
                <a:spcPts val="0"/>
              </a:spcBef>
              <a:spcAft>
                <a:spcPts val="0"/>
              </a:spcAft>
              <a:buNone/>
            </a:pPr>
            <a:r>
              <a:t/>
            </a:r>
            <a:endParaRPr>
              <a:latin typeface="Anaheim"/>
              <a:ea typeface="Anaheim"/>
              <a:cs typeface="Anaheim"/>
              <a:sym typeface="Anaheim"/>
            </a:endParaRPr>
          </a:p>
          <a:p>
            <a:pPr indent="0" lvl="0" marL="0" marR="0" rtl="0" algn="l">
              <a:spcBef>
                <a:spcPts val="0"/>
              </a:spcBef>
              <a:spcAft>
                <a:spcPts val="0"/>
              </a:spcAft>
              <a:buNone/>
            </a:pPr>
            <a:r>
              <a:rPr b="1" lang="en" sz="1700">
                <a:latin typeface="Anaheim"/>
                <a:ea typeface="Anaheim"/>
                <a:cs typeface="Anaheim"/>
                <a:sym typeface="Anaheim"/>
              </a:rPr>
              <a:t>Findings:</a:t>
            </a:r>
            <a:r>
              <a:rPr lang="en">
                <a:latin typeface="Anaheim"/>
                <a:ea typeface="Anaheim"/>
                <a:cs typeface="Anaheim"/>
                <a:sym typeface="Anaheim"/>
              </a:rPr>
              <a:t> Stock news carries important data for predictions</a:t>
            </a:r>
            <a:endParaRPr>
              <a:latin typeface="Anaheim"/>
              <a:ea typeface="Anaheim"/>
              <a:cs typeface="Anaheim"/>
              <a:sym typeface="Anaheim"/>
            </a:endParaRPr>
          </a:p>
          <a:p>
            <a:pPr indent="0" lvl="0" marL="0" marR="0" rtl="0" algn="l">
              <a:spcBef>
                <a:spcPts val="0"/>
              </a:spcBef>
              <a:spcAft>
                <a:spcPts val="0"/>
              </a:spcAft>
              <a:buNone/>
            </a:pPr>
            <a:r>
              <a:t/>
            </a:r>
            <a:endParaRPr>
              <a:latin typeface="Anaheim"/>
              <a:ea typeface="Anaheim"/>
              <a:cs typeface="Anaheim"/>
              <a:sym typeface="Anaheim"/>
            </a:endParaRPr>
          </a:p>
          <a:p>
            <a:pPr indent="0" lvl="0" marL="0" marR="0" rtl="0" algn="l">
              <a:spcBef>
                <a:spcPts val="0"/>
              </a:spcBef>
              <a:spcAft>
                <a:spcPts val="0"/>
              </a:spcAft>
              <a:buNone/>
            </a:pPr>
            <a:r>
              <a:rPr b="1" lang="en" sz="1300">
                <a:latin typeface="Anaheim"/>
                <a:ea typeface="Anaheim"/>
                <a:cs typeface="Anaheim"/>
                <a:sym typeface="Anaheim"/>
              </a:rPr>
              <a:t>Sentiment analysis proves to give better predictions</a:t>
            </a:r>
            <a:endParaRPr b="1" sz="1300">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600"/>
              <a:t>Technology</a:t>
            </a:r>
            <a:endParaRPr sz="3600"/>
          </a:p>
        </p:txBody>
      </p:sp>
      <p:pic>
        <p:nvPicPr>
          <p:cNvPr id="664" name="Google Shape;664;p27"/>
          <p:cNvPicPr preferRelativeResize="0"/>
          <p:nvPr/>
        </p:nvPicPr>
        <p:blipFill>
          <a:blip r:embed="rId3">
            <a:alphaModFix/>
          </a:blip>
          <a:stretch>
            <a:fillRect/>
          </a:stretch>
        </p:blipFill>
        <p:spPr>
          <a:xfrm>
            <a:off x="291700" y="1014675"/>
            <a:ext cx="1905000" cy="1905000"/>
          </a:xfrm>
          <a:prstGeom prst="rect">
            <a:avLst/>
          </a:prstGeom>
          <a:noFill/>
          <a:ln>
            <a:noFill/>
          </a:ln>
        </p:spPr>
      </p:pic>
      <p:pic>
        <p:nvPicPr>
          <p:cNvPr id="665" name="Google Shape;665;p27"/>
          <p:cNvPicPr preferRelativeResize="0"/>
          <p:nvPr/>
        </p:nvPicPr>
        <p:blipFill>
          <a:blip r:embed="rId4">
            <a:alphaModFix/>
          </a:blip>
          <a:stretch>
            <a:fillRect/>
          </a:stretch>
        </p:blipFill>
        <p:spPr>
          <a:xfrm>
            <a:off x="682225" y="3126850"/>
            <a:ext cx="2381250" cy="1752600"/>
          </a:xfrm>
          <a:prstGeom prst="rect">
            <a:avLst/>
          </a:prstGeom>
          <a:noFill/>
          <a:ln>
            <a:noFill/>
          </a:ln>
        </p:spPr>
      </p:pic>
      <p:pic>
        <p:nvPicPr>
          <p:cNvPr id="666" name="Google Shape;666;p27"/>
          <p:cNvPicPr preferRelativeResize="0"/>
          <p:nvPr/>
        </p:nvPicPr>
        <p:blipFill>
          <a:blip r:embed="rId5">
            <a:alphaModFix/>
          </a:blip>
          <a:stretch>
            <a:fillRect/>
          </a:stretch>
        </p:blipFill>
        <p:spPr>
          <a:xfrm>
            <a:off x="3875425" y="3558875"/>
            <a:ext cx="3336201" cy="1320575"/>
          </a:xfrm>
          <a:prstGeom prst="rect">
            <a:avLst/>
          </a:prstGeom>
          <a:noFill/>
          <a:ln>
            <a:noFill/>
          </a:ln>
        </p:spPr>
      </p:pic>
      <p:pic>
        <p:nvPicPr>
          <p:cNvPr id="667" name="Google Shape;667;p27"/>
          <p:cNvPicPr preferRelativeResize="0"/>
          <p:nvPr/>
        </p:nvPicPr>
        <p:blipFill>
          <a:blip r:embed="rId6">
            <a:alphaModFix/>
          </a:blip>
          <a:stretch>
            <a:fillRect/>
          </a:stretch>
        </p:blipFill>
        <p:spPr>
          <a:xfrm>
            <a:off x="2302663" y="1123000"/>
            <a:ext cx="5162550" cy="1238250"/>
          </a:xfrm>
          <a:prstGeom prst="rect">
            <a:avLst/>
          </a:prstGeom>
          <a:noFill/>
          <a:ln>
            <a:noFill/>
          </a:ln>
        </p:spPr>
      </p:pic>
      <p:pic>
        <p:nvPicPr>
          <p:cNvPr id="668" name="Google Shape;668;p27"/>
          <p:cNvPicPr preferRelativeResize="0"/>
          <p:nvPr/>
        </p:nvPicPr>
        <p:blipFill>
          <a:blip r:embed="rId7">
            <a:alphaModFix/>
          </a:blip>
          <a:stretch>
            <a:fillRect/>
          </a:stretch>
        </p:blipFill>
        <p:spPr>
          <a:xfrm>
            <a:off x="5180649" y="2361250"/>
            <a:ext cx="3710505" cy="885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2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400"/>
              <a:t>Technology </a:t>
            </a:r>
            <a:endParaRPr sz="3400"/>
          </a:p>
        </p:txBody>
      </p:sp>
      <p:pic>
        <p:nvPicPr>
          <p:cNvPr id="674" name="Google Shape;674;p28"/>
          <p:cNvPicPr preferRelativeResize="0"/>
          <p:nvPr/>
        </p:nvPicPr>
        <p:blipFill>
          <a:blip r:embed="rId3">
            <a:alphaModFix/>
          </a:blip>
          <a:stretch>
            <a:fillRect/>
          </a:stretch>
        </p:blipFill>
        <p:spPr>
          <a:xfrm>
            <a:off x="538150" y="1144475"/>
            <a:ext cx="1685925" cy="1752600"/>
          </a:xfrm>
          <a:prstGeom prst="rect">
            <a:avLst/>
          </a:prstGeom>
          <a:noFill/>
          <a:ln>
            <a:noFill/>
          </a:ln>
        </p:spPr>
      </p:pic>
      <p:pic>
        <p:nvPicPr>
          <p:cNvPr id="675" name="Google Shape;675;p28"/>
          <p:cNvPicPr preferRelativeResize="0"/>
          <p:nvPr/>
        </p:nvPicPr>
        <p:blipFill>
          <a:blip r:embed="rId4">
            <a:alphaModFix/>
          </a:blip>
          <a:stretch>
            <a:fillRect/>
          </a:stretch>
        </p:blipFill>
        <p:spPr>
          <a:xfrm>
            <a:off x="3962400" y="1090900"/>
            <a:ext cx="4943474" cy="2091650"/>
          </a:xfrm>
          <a:prstGeom prst="rect">
            <a:avLst/>
          </a:prstGeom>
          <a:noFill/>
          <a:ln>
            <a:noFill/>
          </a:ln>
        </p:spPr>
      </p:pic>
      <p:pic>
        <p:nvPicPr>
          <p:cNvPr id="676" name="Google Shape;676;p28"/>
          <p:cNvPicPr preferRelativeResize="0"/>
          <p:nvPr/>
        </p:nvPicPr>
        <p:blipFill>
          <a:blip r:embed="rId5">
            <a:alphaModFix/>
          </a:blip>
          <a:stretch>
            <a:fillRect/>
          </a:stretch>
        </p:blipFill>
        <p:spPr>
          <a:xfrm>
            <a:off x="152400" y="2995900"/>
            <a:ext cx="3288227" cy="1995200"/>
          </a:xfrm>
          <a:prstGeom prst="rect">
            <a:avLst/>
          </a:prstGeom>
          <a:noFill/>
          <a:ln>
            <a:noFill/>
          </a:ln>
        </p:spPr>
      </p:pic>
      <p:pic>
        <p:nvPicPr>
          <p:cNvPr id="677" name="Google Shape;677;p28"/>
          <p:cNvPicPr preferRelativeResize="0"/>
          <p:nvPr/>
        </p:nvPicPr>
        <p:blipFill>
          <a:blip r:embed="rId6">
            <a:alphaModFix/>
          </a:blip>
          <a:stretch>
            <a:fillRect/>
          </a:stretch>
        </p:blipFill>
        <p:spPr>
          <a:xfrm>
            <a:off x="4332402" y="3259950"/>
            <a:ext cx="3319187" cy="165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9"/>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DATA EX</a:t>
            </a:r>
            <a:r>
              <a:rPr lang="en" sz="3600"/>
              <a:t>TRACTION</a:t>
            </a:r>
            <a:endParaRPr sz="3600"/>
          </a:p>
        </p:txBody>
      </p:sp>
      <p:pic>
        <p:nvPicPr>
          <p:cNvPr id="683" name="Google Shape;683;p29"/>
          <p:cNvPicPr preferRelativeResize="0"/>
          <p:nvPr/>
        </p:nvPicPr>
        <p:blipFill rotWithShape="1">
          <a:blip r:embed="rId3">
            <a:alphaModFix/>
          </a:blip>
          <a:srcRect b="0" l="16644" r="16644" t="0"/>
          <a:stretch/>
        </p:blipFill>
        <p:spPr>
          <a:xfrm>
            <a:off x="309500" y="1679375"/>
            <a:ext cx="3760200" cy="2506800"/>
          </a:xfrm>
          <a:prstGeom prst="roundRect">
            <a:avLst>
              <a:gd fmla="val 16667" name="adj"/>
            </a:avLst>
          </a:prstGeom>
          <a:noFill/>
          <a:ln>
            <a:noFill/>
          </a:ln>
        </p:spPr>
      </p:pic>
      <p:sp>
        <p:nvSpPr>
          <p:cNvPr id="684" name="Google Shape;684;p29"/>
          <p:cNvSpPr txBox="1"/>
          <p:nvPr/>
        </p:nvSpPr>
        <p:spPr>
          <a:xfrm>
            <a:off x="4205700" y="1390200"/>
            <a:ext cx="4688400" cy="3201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Anaheim"/>
              <a:buChar char="●"/>
            </a:pPr>
            <a:r>
              <a:rPr lang="en">
                <a:latin typeface="Anaheim"/>
                <a:ea typeface="Anaheim"/>
                <a:cs typeface="Anaheim"/>
                <a:sym typeface="Anaheim"/>
              </a:rPr>
              <a:t>Collection of Data(Technical Analysis):</a:t>
            </a:r>
            <a:endParaRPr>
              <a:latin typeface="Anaheim"/>
              <a:ea typeface="Anaheim"/>
              <a:cs typeface="Anaheim"/>
              <a:sym typeface="Anaheim"/>
            </a:endParaRPr>
          </a:p>
          <a:p>
            <a:pPr indent="-317500" lvl="1" marL="914400" rtl="0" algn="just">
              <a:spcBef>
                <a:spcPts val="0"/>
              </a:spcBef>
              <a:spcAft>
                <a:spcPts val="0"/>
              </a:spcAft>
              <a:buSzPts val="1400"/>
              <a:buFont typeface="Anaheim"/>
              <a:buChar char="○"/>
            </a:pPr>
            <a:r>
              <a:rPr lang="en">
                <a:latin typeface="Anaheim"/>
                <a:ea typeface="Anaheim"/>
                <a:cs typeface="Anaheim"/>
                <a:sym typeface="Anaheim"/>
              </a:rPr>
              <a:t>Historical data of the stock is collected from Yahoo Finance Website which consists of Open, High, Low, Volume Traded, Close price of the stock.</a:t>
            </a:r>
            <a:endParaRPr>
              <a:latin typeface="Anaheim"/>
              <a:ea typeface="Anaheim"/>
              <a:cs typeface="Anaheim"/>
              <a:sym typeface="Anaheim"/>
            </a:endParaRPr>
          </a:p>
          <a:p>
            <a:pPr indent="-317500" lvl="1" marL="914400" rtl="0" algn="just">
              <a:spcBef>
                <a:spcPts val="0"/>
              </a:spcBef>
              <a:spcAft>
                <a:spcPts val="0"/>
              </a:spcAft>
              <a:buSzPts val="1400"/>
              <a:buFont typeface="Anaheim"/>
              <a:buChar char="○"/>
            </a:pPr>
            <a:r>
              <a:rPr lang="en">
                <a:latin typeface="Anaheim"/>
                <a:ea typeface="Anaheim"/>
                <a:cs typeface="Anaheim"/>
                <a:sym typeface="Anaheim"/>
              </a:rPr>
              <a:t>Data taken from 2012 A</a:t>
            </a:r>
            <a:r>
              <a:rPr lang="en">
                <a:latin typeface="Anaheim"/>
                <a:ea typeface="Anaheim"/>
                <a:cs typeface="Anaheim"/>
                <a:sym typeface="Anaheim"/>
              </a:rPr>
              <a:t>ugust</a:t>
            </a:r>
            <a:r>
              <a:rPr lang="en">
                <a:latin typeface="Anaheim"/>
                <a:ea typeface="Anaheim"/>
                <a:cs typeface="Anaheim"/>
                <a:sym typeface="Anaheim"/>
              </a:rPr>
              <a:t> to 2021 April</a:t>
            </a:r>
            <a:endParaRPr>
              <a:latin typeface="Anaheim"/>
              <a:ea typeface="Anaheim"/>
              <a:cs typeface="Anaheim"/>
              <a:sym typeface="Anaheim"/>
            </a:endParaRPr>
          </a:p>
          <a:p>
            <a:pPr indent="-317500" lvl="0" marL="457200" rtl="0" algn="just">
              <a:spcBef>
                <a:spcPts val="0"/>
              </a:spcBef>
              <a:spcAft>
                <a:spcPts val="0"/>
              </a:spcAft>
              <a:buSzPts val="1400"/>
              <a:buFont typeface="Anaheim"/>
              <a:buChar char="●"/>
            </a:pPr>
            <a:r>
              <a:rPr lang="en">
                <a:latin typeface="Anaheim"/>
                <a:ea typeface="Anaheim"/>
                <a:cs typeface="Anaheim"/>
                <a:sym typeface="Anaheim"/>
              </a:rPr>
              <a:t>Collection of News Data:</a:t>
            </a:r>
            <a:endParaRPr>
              <a:latin typeface="Anaheim"/>
              <a:ea typeface="Anaheim"/>
              <a:cs typeface="Anaheim"/>
              <a:sym typeface="Anaheim"/>
            </a:endParaRPr>
          </a:p>
          <a:p>
            <a:pPr indent="-317500" lvl="1" marL="914400" rtl="0" algn="just">
              <a:spcBef>
                <a:spcPts val="0"/>
              </a:spcBef>
              <a:spcAft>
                <a:spcPts val="0"/>
              </a:spcAft>
              <a:buSzPts val="1400"/>
              <a:buFont typeface="Anaheim"/>
              <a:buChar char="○"/>
            </a:pPr>
            <a:r>
              <a:rPr lang="en">
                <a:latin typeface="Anaheim"/>
                <a:ea typeface="Anaheim"/>
                <a:cs typeface="Anaheim"/>
                <a:sym typeface="Anaheim"/>
              </a:rPr>
              <a:t>News data is collected from </a:t>
            </a:r>
            <a:r>
              <a:rPr lang="en">
                <a:latin typeface="Anaheim"/>
                <a:ea typeface="Anaheim"/>
                <a:cs typeface="Anaheim"/>
                <a:sym typeface="Anaheim"/>
              </a:rPr>
              <a:t>Moneycontrol</a:t>
            </a:r>
            <a:r>
              <a:rPr lang="en">
                <a:latin typeface="Anaheim"/>
                <a:ea typeface="Anaheim"/>
                <a:cs typeface="Anaheim"/>
                <a:sym typeface="Anaheim"/>
              </a:rPr>
              <a:t> website for that particular day of the targeting stock.</a:t>
            </a:r>
            <a:endParaRPr>
              <a:latin typeface="Anaheim"/>
              <a:ea typeface="Anaheim"/>
              <a:cs typeface="Anaheim"/>
              <a:sym typeface="Anaheim"/>
            </a:endParaRPr>
          </a:p>
          <a:p>
            <a:pPr indent="-317500" lvl="1" marL="914400" rtl="0" algn="just">
              <a:spcBef>
                <a:spcPts val="0"/>
              </a:spcBef>
              <a:spcAft>
                <a:spcPts val="0"/>
              </a:spcAft>
              <a:buSzPts val="1400"/>
              <a:buFont typeface="Anaheim"/>
              <a:buChar char="○"/>
            </a:pPr>
            <a:r>
              <a:rPr lang="en">
                <a:latin typeface="Anaheim"/>
                <a:ea typeface="Anaheim"/>
                <a:cs typeface="Anaheim"/>
                <a:sym typeface="Anaheim"/>
              </a:rPr>
              <a:t>Data is scraped using the beautiful soup library in python. </a:t>
            </a:r>
            <a:endParaRPr>
              <a:latin typeface="Anaheim"/>
              <a:ea typeface="Anaheim"/>
              <a:cs typeface="Anaheim"/>
              <a:sym typeface="Anaheim"/>
            </a:endParaRPr>
          </a:p>
          <a:p>
            <a:pPr indent="-317500" lvl="1" marL="914400" rtl="0" algn="just">
              <a:spcBef>
                <a:spcPts val="0"/>
              </a:spcBef>
              <a:spcAft>
                <a:spcPts val="0"/>
              </a:spcAft>
              <a:buSzPts val="1400"/>
              <a:buFont typeface="Anaheim"/>
              <a:buChar char="○"/>
            </a:pPr>
            <a:r>
              <a:rPr lang="en">
                <a:latin typeface="Anaheim"/>
                <a:ea typeface="Anaheim"/>
                <a:cs typeface="Anaheim"/>
                <a:sym typeface="Anaheim"/>
              </a:rPr>
              <a:t>Data taken from 2012 August to 2021 April</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0"/>
          <p:cNvSpPr txBox="1"/>
          <p:nvPr>
            <p:ph type="ctrTitle"/>
          </p:nvPr>
        </p:nvSpPr>
        <p:spPr>
          <a:xfrm>
            <a:off x="4737450" y="43045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FinBERT</a:t>
            </a:r>
            <a:endParaRPr sz="3400"/>
          </a:p>
        </p:txBody>
      </p:sp>
      <p:sp>
        <p:nvSpPr>
          <p:cNvPr id="690" name="Google Shape;690;p30"/>
          <p:cNvSpPr txBox="1"/>
          <p:nvPr/>
        </p:nvSpPr>
        <p:spPr>
          <a:xfrm>
            <a:off x="462600" y="1039875"/>
            <a:ext cx="8218800" cy="24012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BERT was released recently (October 2018 by Google). FinBERT is BERT fine-tuned specifically for financial sentiment.</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This model was used by us primarily due to the failure of VADER to output scores that had correlation with the open prices.</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BERT overcomes the challenge posed by RNNs of </a:t>
            </a:r>
            <a:r>
              <a:rPr lang="en" sz="1600">
                <a:solidFill>
                  <a:schemeClr val="accent3"/>
                </a:solidFill>
                <a:latin typeface="Anaheim"/>
                <a:ea typeface="Anaheim"/>
                <a:cs typeface="Anaheim"/>
                <a:sym typeface="Anaheim"/>
              </a:rPr>
              <a:t>relating</a:t>
            </a:r>
            <a:r>
              <a:rPr lang="en" sz="1600">
                <a:solidFill>
                  <a:schemeClr val="accent3"/>
                </a:solidFill>
                <a:latin typeface="Anaheim"/>
                <a:ea typeface="Anaheim"/>
                <a:cs typeface="Anaheim"/>
                <a:sym typeface="Anaheim"/>
              </a:rPr>
              <a:t> words that are far apart.</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It is available pre-trained with a vocab of 30873 words, 12 hidden layers with 768 cells with an hidden activation of ‘relu’ and hidden dropout probability of 0.1. </a:t>
            </a:r>
            <a:endParaRPr sz="1600">
              <a:solidFill>
                <a:schemeClr val="accent3"/>
              </a:solidFill>
              <a:latin typeface="Anaheim"/>
              <a:ea typeface="Anaheim"/>
              <a:cs typeface="Anaheim"/>
              <a:sym typeface="Anaheim"/>
            </a:endParaRPr>
          </a:p>
          <a:p>
            <a:pPr indent="-330200" lvl="0" marL="457200" marR="0" rtl="0" algn="just">
              <a:lnSpc>
                <a:spcPct val="100000"/>
              </a:lnSpc>
              <a:spcBef>
                <a:spcPts val="0"/>
              </a:spcBef>
              <a:spcAft>
                <a:spcPts val="0"/>
              </a:spcAft>
              <a:buClr>
                <a:schemeClr val="accent3"/>
              </a:buClr>
              <a:buSzPts val="1600"/>
              <a:buFont typeface="Anaheim"/>
              <a:buChar char="●"/>
            </a:pPr>
            <a:r>
              <a:rPr lang="en" sz="1600">
                <a:solidFill>
                  <a:schemeClr val="accent3"/>
                </a:solidFill>
                <a:latin typeface="Anaheim"/>
                <a:ea typeface="Anaheim"/>
                <a:cs typeface="Anaheim"/>
                <a:sym typeface="Anaheim"/>
              </a:rPr>
              <a:t>These are pre-determined for financial sentiments, we have not experimented with parameters or changed the model.</a:t>
            </a:r>
            <a:endParaRPr sz="1600">
              <a:solidFill>
                <a:schemeClr val="accent3"/>
              </a:solidFill>
              <a:latin typeface="Anaheim"/>
              <a:ea typeface="Anaheim"/>
              <a:cs typeface="Anaheim"/>
              <a:sym typeface="Anaheim"/>
            </a:endParaRPr>
          </a:p>
        </p:txBody>
      </p:sp>
      <p:pic>
        <p:nvPicPr>
          <p:cNvPr id="691" name="Google Shape;691;p30"/>
          <p:cNvPicPr preferRelativeResize="0"/>
          <p:nvPr/>
        </p:nvPicPr>
        <p:blipFill>
          <a:blip r:embed="rId3">
            <a:alphaModFix/>
          </a:blip>
          <a:stretch>
            <a:fillRect/>
          </a:stretch>
        </p:blipFill>
        <p:spPr>
          <a:xfrm>
            <a:off x="736711" y="3441075"/>
            <a:ext cx="7944689" cy="170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